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8" r:id="rId3"/>
    <p:sldId id="261" r:id="rId4"/>
    <p:sldId id="260" r:id="rId5"/>
    <p:sldId id="262" r:id="rId6"/>
    <p:sldId id="259" r:id="rId7"/>
    <p:sldId id="263" r:id="rId8"/>
    <p:sldId id="265" r:id="rId9"/>
    <p:sldId id="270" r:id="rId10"/>
    <p:sldId id="271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87D5C19-F59B-4C7A-86ED-3759668AFBAE}">
          <p14:sldIdLst>
            <p14:sldId id="256"/>
          </p14:sldIdLst>
        </p14:section>
        <p14:section name="Section sans titre" id="{0206DDED-BA1B-4901-BC41-B233E8894E9E}">
          <p14:sldIdLst>
            <p14:sldId id="258"/>
            <p14:sldId id="261"/>
            <p14:sldId id="260"/>
            <p14:sldId id="262"/>
            <p14:sldId id="259"/>
            <p14:sldId id="263"/>
            <p14:sldId id="265"/>
            <p14:sldId id="270"/>
            <p14:sldId id="271"/>
            <p14:sldId id="266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6" y="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6E7BE-5A8B-4E01-A336-9D873E7D4DA1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A51C-3F1F-4C4E-836E-0A8D5D9B7D7A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3429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A51C-3F1F-4C4E-836E-0A8D5D9B7D7A}" type="slidenum">
              <a:rPr lang="fr-CA" smtClean="0"/>
              <a:t>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15959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5539E3-081B-4D36-8A58-9E7D308152F0}" type="slidenum">
              <a:rPr lang="fr-CA" sz="1200"/>
              <a:pPr eaLnBrk="1" hangingPunct="1"/>
              <a:t>3</a:t>
            </a:fld>
            <a:endParaRPr lang="fr-CA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DF650C-2D99-4990-AE95-CAC841D23D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7B05E-F81C-4899-BB74-6537F932D3E9}" type="slidenum">
              <a:rPr lang="fr-FR"/>
              <a:pPr/>
              <a:t>5</a:t>
            </a:fld>
            <a:endParaRPr lang="fr-FR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r-FR"/>
              <a:t>Sur conception dans l’usage : des processus qui se continuent, la conception anticipe l’usage et l’usage poursuit la conception et cela de deux manières : construction de shèmes d’utilisation : transformation d’un artefact en instrument par son utilisateur, et retour sur la conception à partir de l’usage quand le dispositif mis en place le permet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CA" dirty="0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5FA0B8-FE8E-4211-AB52-35CB40FDA6AD}" type="slidenum">
              <a:rPr lang="fr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fr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4EB7EF3-CCFD-44D6-A331-D36CFAE555F0}" type="datetimeFigureOut">
              <a:rPr lang="fr-CA" smtClean="0"/>
              <a:t>2013-04-23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33D492-D3E2-43F1-9E9C-755AC5CB94B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eas.ca/wp-content/uploads/2012/11/Principe5_blogue.swf" TargetMode="External"/><Relationship Id="rId2" Type="http://schemas.openxmlformats.org/officeDocument/2006/relationships/hyperlink" Target="http://www.creas.ca/wp-content/uploads/2012/11/Principe3_blogue.sw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ransitionprimairesecondaire.blogspot.ca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usherbrooke.ca/moodl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squalli\Documents\Recherche\S&#233;minaires-congr&#232;s\2012-2013\CREMEF_Rabat\Conf&#233;rences\Situation_bijoutier_2012_6e_primaire.m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icprimairesecondaire.blogspot.fr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2204864"/>
            <a:ext cx="8863905" cy="1656184"/>
          </a:xfrm>
        </p:spPr>
        <p:txBody>
          <a:bodyPr/>
          <a:lstStyle/>
          <a:p>
            <a:pPr algn="ctr"/>
            <a:r>
              <a:rPr lang="fr-CA" sz="2400" dirty="0"/>
              <a:t>Le perfectionnement des compétences professionnelles en enseignement des mathématiques: un double enjeu, de formation et de recherche</a:t>
            </a:r>
            <a:endParaRPr lang="fr-CA" sz="24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830516" cy="1123336"/>
          </a:xfrm>
        </p:spPr>
        <p:txBody>
          <a:bodyPr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fr-CA" dirty="0" err="1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Hassane</a:t>
            </a:r>
            <a:r>
              <a:rPr lang="fr-CA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 Squalli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CA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Université de Sherbrooke (</a:t>
            </a:r>
            <a:r>
              <a:rPr lang="fr-CA" dirty="0" err="1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Qc</a:t>
            </a:r>
            <a:r>
              <a:rPr lang="fr-CA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, Canada)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CA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Faculté d’éducation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fr-CA" dirty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Département de </a:t>
            </a:r>
            <a:r>
              <a:rPr lang="fr-CA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>Pédagogie</a:t>
            </a:r>
            <a:endParaRPr lang="fr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0"/>
            <a:ext cx="90868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28575" y="5661248"/>
            <a:ext cx="9086850" cy="979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fr-CA" i="0" smtClean="0">
                <a:solidFill>
                  <a:schemeClr val="tx1"/>
                </a:solidFill>
                <a:latin typeface="+mj-lt"/>
              </a:rPr>
              <a:t>23 </a:t>
            </a:r>
            <a:r>
              <a:rPr lang="fr-CA" i="0" dirty="0">
                <a:solidFill>
                  <a:schemeClr val="tx1"/>
                </a:solidFill>
                <a:latin typeface="+mj-lt"/>
              </a:rPr>
              <a:t>avril 2013</a:t>
            </a:r>
          </a:p>
          <a:p>
            <a:pPr algn="ctr">
              <a:spcBef>
                <a:spcPts val="0"/>
              </a:spcBef>
            </a:pPr>
            <a:r>
              <a:rPr lang="fr-CA" i="0" dirty="0" smtClean="0">
                <a:solidFill>
                  <a:schemeClr val="tx1"/>
                </a:solidFill>
                <a:latin typeface="+mj-lt"/>
              </a:rPr>
              <a:t>Centre régional des métiers </a:t>
            </a:r>
            <a:r>
              <a:rPr lang="fr-CA" i="0" dirty="0" smtClean="0">
                <a:solidFill>
                  <a:schemeClr val="tx1"/>
                </a:solidFill>
                <a:latin typeface="+mj-lt"/>
              </a:rPr>
              <a:t>d’éducation et </a:t>
            </a:r>
            <a:r>
              <a:rPr lang="fr-CA" i="0" dirty="0" smtClean="0">
                <a:solidFill>
                  <a:schemeClr val="tx1"/>
                </a:solidFill>
                <a:latin typeface="+mj-lt"/>
              </a:rPr>
              <a:t>de </a:t>
            </a:r>
            <a:r>
              <a:rPr lang="fr-CA" i="0" dirty="0">
                <a:solidFill>
                  <a:schemeClr val="tx1"/>
                </a:solidFill>
                <a:latin typeface="+mj-lt"/>
              </a:rPr>
              <a:t>formation </a:t>
            </a:r>
            <a:r>
              <a:rPr lang="fr-CA" i="0" dirty="0" smtClean="0">
                <a:solidFill>
                  <a:schemeClr val="tx1"/>
                </a:solidFill>
                <a:latin typeface="+mj-lt"/>
              </a:rPr>
              <a:t> </a:t>
            </a:r>
            <a:endParaRPr lang="fr-CA" i="0" dirty="0">
              <a:solidFill>
                <a:schemeClr val="tx1"/>
              </a:solidFill>
              <a:latin typeface="+mj-lt"/>
            </a:endParaRPr>
          </a:p>
          <a:p>
            <a:pPr algn="ctr">
              <a:spcBef>
                <a:spcPts val="0"/>
              </a:spcBef>
            </a:pPr>
            <a:r>
              <a:rPr lang="fr-CA" i="0" dirty="0" smtClean="0">
                <a:solidFill>
                  <a:schemeClr val="tx1"/>
                </a:solidFill>
                <a:latin typeface="+mj-lt"/>
              </a:rPr>
              <a:t>Rabat-Maroc</a:t>
            </a:r>
            <a:endParaRPr lang="fr-CA" i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54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88641"/>
            <a:ext cx="7681146" cy="576064"/>
          </a:xfrm>
        </p:spPr>
        <p:txBody>
          <a:bodyPr/>
          <a:lstStyle/>
          <a:p>
            <a:pPr algn="ctr"/>
            <a:r>
              <a:rPr lang="fr-CA" sz="2400" b="1" dirty="0" smtClean="0"/>
              <a:t>Principes didactiques pour guider l’action</a:t>
            </a:r>
            <a:endParaRPr lang="fr-CA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274" y="1263281"/>
            <a:ext cx="8675125" cy="5472608"/>
          </a:xfrm>
        </p:spPr>
        <p:txBody>
          <a:bodyPr>
            <a:noAutofit/>
          </a:bodyPr>
          <a:lstStyle/>
          <a:p>
            <a:r>
              <a:rPr lang="fr-CA" sz="1900" dirty="0"/>
              <a:t>Plonger l’élève dans des activités mathématiques diversifiées et riches, où il sera appelé à réfléchir, à raisonner, à chercher. </a:t>
            </a:r>
            <a:endParaRPr lang="fr-CA" sz="1900" b="1" i="1" dirty="0" smtClean="0"/>
          </a:p>
          <a:p>
            <a:r>
              <a:rPr lang="fr-CA" sz="1900" dirty="0" smtClean="0"/>
              <a:t>Penser </a:t>
            </a:r>
            <a:r>
              <a:rPr lang="fr-CA" sz="1900" dirty="0"/>
              <a:t>les situations pour que l’élève puisse participer selon ses connaissances « différenciées ». </a:t>
            </a:r>
            <a:endParaRPr lang="fr-CA" sz="1900" dirty="0" smtClean="0"/>
          </a:p>
          <a:p>
            <a:r>
              <a:rPr lang="fr-CA" sz="1900" dirty="0" smtClean="0"/>
              <a:t>Travailler </a:t>
            </a:r>
            <a:r>
              <a:rPr lang="fr-CA" sz="1900" dirty="0"/>
              <a:t>avec les forces de l’élève et lui en faire prendre conscience.</a:t>
            </a:r>
            <a:r>
              <a:rPr lang="fr-CA" sz="1900" b="1" i="1" dirty="0">
                <a:hlinkClick r:id="rId2"/>
              </a:rPr>
              <a:t> </a:t>
            </a:r>
            <a:endParaRPr lang="fr-CA" sz="1900" b="1" i="1" dirty="0" smtClean="0"/>
          </a:p>
          <a:p>
            <a:r>
              <a:rPr lang="fr-CA" sz="1900" dirty="0" smtClean="0"/>
              <a:t>Varier </a:t>
            </a:r>
            <a:r>
              <a:rPr lang="fr-CA" sz="1900" dirty="0"/>
              <a:t>et multiplier les accès au savoir - Penser à un éventail de possibilités d'actions. </a:t>
            </a:r>
          </a:p>
          <a:p>
            <a:r>
              <a:rPr lang="fr-CA" sz="1900" dirty="0"/>
              <a:t>Mettre en place des situations qui favorisent des interactions.</a:t>
            </a:r>
            <a:r>
              <a:rPr lang="fr-CA" sz="1900" dirty="0">
                <a:hlinkClick r:id="rId3"/>
              </a:rPr>
              <a:t> </a:t>
            </a:r>
            <a:endParaRPr lang="fr-CA" sz="1900" dirty="0" smtClean="0"/>
          </a:p>
          <a:p>
            <a:r>
              <a:rPr lang="fr-CA" sz="1900" dirty="0" smtClean="0"/>
              <a:t>Utiliser </a:t>
            </a:r>
            <a:r>
              <a:rPr lang="fr-CA" sz="1900" dirty="0"/>
              <a:t>une médiation pertinente (enseignant, paires, matériel, contextes…)</a:t>
            </a:r>
            <a:r>
              <a:rPr lang="fr-CA" sz="1900" b="1" i="1" dirty="0"/>
              <a:t> </a:t>
            </a:r>
            <a:endParaRPr lang="fr-CA" sz="1900" dirty="0"/>
          </a:p>
          <a:p>
            <a:r>
              <a:rPr lang="fr-CA" sz="1900" dirty="0"/>
              <a:t>Encourager les connaissances personnelles avant les savoirs homologués. </a:t>
            </a:r>
          </a:p>
          <a:p>
            <a:r>
              <a:rPr lang="fr-CA" sz="1900" dirty="0"/>
              <a:t>Investiguer des domaines peu travaillés avec les élèves en difficultés</a:t>
            </a:r>
            <a:r>
              <a:rPr lang="fr-CA" sz="1900" dirty="0" smtClean="0"/>
              <a:t>.</a:t>
            </a:r>
            <a:endParaRPr lang="fr-CA" sz="1900" dirty="0"/>
          </a:p>
          <a:p>
            <a:endParaRPr lang="fr-CA" sz="1900" dirty="0"/>
          </a:p>
        </p:txBody>
      </p:sp>
      <p:sp>
        <p:nvSpPr>
          <p:cNvPr id="4" name="Bouton d'action : Accueil 3">
            <a:hlinkClick r:id="rId4" highlightClick="1"/>
          </p:cNvPr>
          <p:cNvSpPr/>
          <p:nvPr/>
        </p:nvSpPr>
        <p:spPr>
          <a:xfrm>
            <a:off x="7994333" y="6231833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361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39022" cy="924475"/>
          </a:xfrm>
        </p:spPr>
        <p:txBody>
          <a:bodyPr/>
          <a:lstStyle/>
          <a:p>
            <a:pPr algn="ctr"/>
            <a:r>
              <a:rPr lang="fr-CA" sz="2000" b="1" dirty="0" smtClean="0"/>
              <a:t>Exemple 3: </a:t>
            </a:r>
            <a:br>
              <a:rPr lang="fr-CA" sz="2000" b="1" dirty="0" smtClean="0"/>
            </a:br>
            <a:r>
              <a:rPr lang="fr-CA" sz="2000" b="1" dirty="0" smtClean="0"/>
              <a:t>Communauté </a:t>
            </a:r>
            <a:r>
              <a:rPr lang="fr-CA" sz="2000" b="1" dirty="0"/>
              <a:t>de pratique mixte pour un meilleur arrimage des formations mathématiques au collège et à </a:t>
            </a:r>
            <a:r>
              <a:rPr lang="fr-CA" sz="2000" b="1" dirty="0" smtClean="0"/>
              <a:t>l’université (2012-2015)</a:t>
            </a:r>
            <a:r>
              <a:rPr lang="fr-CA" sz="2000" b="1" dirty="0"/>
              <a:t/>
            </a:r>
            <a:br>
              <a:rPr lang="fr-CA" sz="2000" b="1" dirty="0"/>
            </a:br>
            <a:endParaRPr lang="fr-CA" sz="2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5"/>
            <a:ext cx="8352927" cy="43740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b="1" dirty="0" smtClean="0"/>
              <a:t>	Synthèse </a:t>
            </a:r>
            <a:r>
              <a:rPr lang="fr-CA" b="1" dirty="0"/>
              <a:t>des caractéristiques favorisant  le caractère signifiant d’une </a:t>
            </a:r>
            <a:r>
              <a:rPr lang="fr-CA" b="1" dirty="0" smtClean="0"/>
              <a:t>situation</a:t>
            </a:r>
          </a:p>
          <a:p>
            <a:r>
              <a:rPr lang="fr-CA" dirty="0" smtClean="0"/>
              <a:t>Une </a:t>
            </a:r>
            <a:r>
              <a:rPr lang="fr-CA" dirty="0"/>
              <a:t>situation qui s’inspire de pratiques mathématiciennes</a:t>
            </a:r>
          </a:p>
          <a:p>
            <a:r>
              <a:rPr lang="fr-CA" dirty="0"/>
              <a:t>Une situation qui a un impact durable sur les apprentissages liés aux contenus mathématiques du programme</a:t>
            </a:r>
          </a:p>
          <a:p>
            <a:r>
              <a:rPr lang="fr-CA" dirty="0"/>
              <a:t>Une situation qui offre une validation interne</a:t>
            </a:r>
          </a:p>
          <a:p>
            <a:r>
              <a:rPr lang="fr-CA" dirty="0"/>
              <a:t>Une situation qui provoque l’engagement cognitif des étudiants dans les tâches proposées</a:t>
            </a:r>
          </a:p>
          <a:p>
            <a:r>
              <a:rPr lang="fr-CA" dirty="0"/>
              <a:t>Une situation qui donne une marge de manœuvre aux étudiants (questions ouvertes, variabilité des solutions)</a:t>
            </a:r>
          </a:p>
          <a:p>
            <a:r>
              <a:rPr lang="fr-CA" dirty="0"/>
              <a:t>Une situation représentant un défi, mais qui soit réalisable dans un temps raisonnable</a:t>
            </a:r>
          </a:p>
          <a:p>
            <a:endParaRPr lang="fr-CA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373216"/>
            <a:ext cx="14478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54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260649"/>
            <a:ext cx="7595006" cy="792088"/>
          </a:xfrm>
        </p:spPr>
        <p:txBody>
          <a:bodyPr/>
          <a:lstStyle/>
          <a:p>
            <a:pPr algn="ctr"/>
            <a:r>
              <a:rPr lang="fr-CA" sz="2400" b="1" dirty="0" smtClean="0"/>
              <a:t>Différentes modalités de diffusions</a:t>
            </a:r>
            <a:endParaRPr lang="fr-CA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000" dirty="0" smtClean="0"/>
              <a:t>1- Diffusion intra-communauté (répertoire partagé de ressources)</a:t>
            </a:r>
          </a:p>
          <a:p>
            <a:pPr marL="0" indent="0">
              <a:buNone/>
            </a:pPr>
            <a:r>
              <a:rPr lang="fr-CA" sz="2000" dirty="0" smtClean="0"/>
              <a:t>2- Diffusion naturelle à l’école</a:t>
            </a:r>
          </a:p>
          <a:p>
            <a:pPr marL="0" indent="0">
              <a:buNone/>
            </a:pPr>
            <a:r>
              <a:rPr lang="fr-CA" sz="2000" dirty="0" smtClean="0"/>
              <a:t>3- La ressource comme outil de formation pour le conseiller pédagogique</a:t>
            </a:r>
          </a:p>
          <a:p>
            <a:pPr marL="0" indent="0">
              <a:buNone/>
            </a:pPr>
            <a:r>
              <a:rPr lang="fr-CA" sz="2000" dirty="0" smtClean="0"/>
              <a:t>4- Communication dans des colloques professionnelles (équipe d’enseignants et de chercheurs)</a:t>
            </a:r>
          </a:p>
          <a:p>
            <a:pPr marL="0" indent="0">
              <a:buNone/>
            </a:pPr>
            <a:r>
              <a:rPr lang="fr-CA" sz="2000" dirty="0" smtClean="0"/>
              <a:t>5-Organisation de colloque au sein de la commission scolaire</a:t>
            </a:r>
          </a:p>
          <a:p>
            <a:pPr marL="0" indent="0">
              <a:buNone/>
            </a:pPr>
            <a:r>
              <a:rPr lang="fr-CA" sz="2000" dirty="0" smtClean="0"/>
              <a:t>6- rédaction de texte dans des revues professionnelles</a:t>
            </a:r>
          </a:p>
        </p:txBody>
      </p:sp>
    </p:spTree>
    <p:extLst>
      <p:ext uri="{BB962C8B-B14F-4D97-AF65-F5344CB8AC3E}">
        <p14:creationId xmlns:p14="http://schemas.microsoft.com/office/powerpoint/2010/main" val="80175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125113" cy="521028"/>
          </a:xfrm>
        </p:spPr>
        <p:txBody>
          <a:bodyPr/>
          <a:lstStyle/>
          <a:p>
            <a:pPr algn="ctr"/>
            <a:r>
              <a:rPr lang="fr-CA" b="1" dirty="0"/>
              <a:t>C</a:t>
            </a:r>
            <a:r>
              <a:rPr lang="fr-CA" b="1" dirty="0" smtClean="0"/>
              <a:t>onclusion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4392487"/>
          </a:xfrm>
        </p:spPr>
        <p:txBody>
          <a:bodyPr>
            <a:noAutofit/>
          </a:bodyPr>
          <a:lstStyle/>
          <a:p>
            <a:r>
              <a:rPr lang="fr-CA" sz="2000" dirty="0" smtClean="0"/>
              <a:t>Caractère dynamique des ressources: la conception continue dans l’usage</a:t>
            </a:r>
          </a:p>
          <a:p>
            <a:r>
              <a:rPr lang="fr-CA" sz="2000" dirty="0" smtClean="0"/>
              <a:t>Les ressources comme moyen d’un échange d’expertises professionnelles</a:t>
            </a:r>
          </a:p>
          <a:p>
            <a:r>
              <a:rPr lang="fr-CA" sz="2000" dirty="0" smtClean="0"/>
              <a:t>Les ressources ne sont pas des ressources clés en main: importance de créer des interactions entre les usagers actuels et potentiels</a:t>
            </a:r>
          </a:p>
          <a:p>
            <a:r>
              <a:rPr lang="fr-CA" sz="2000" dirty="0" smtClean="0"/>
              <a:t>Le développement professionnel des enseignant est une aventure collective, nécessitant un partenariat entre le milieu de la pratique et de la recherche.</a:t>
            </a:r>
          </a:p>
          <a:p>
            <a:r>
              <a:rPr lang="fr-CA" sz="2000" dirty="0" smtClean="0"/>
              <a:t>Le rôle des conseillers pédagogiques est essentiel dans la construction des communautés de pratique, leur bon fonctionnement, leur pérennité et la dissémination dans le milieu de pratique.</a:t>
            </a:r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339477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125113" cy="924475"/>
          </a:xfrm>
        </p:spPr>
        <p:txBody>
          <a:bodyPr/>
          <a:lstStyle/>
          <a:p>
            <a:pPr algn="ctr"/>
            <a:r>
              <a:rPr lang="fr-CA" b="1" dirty="0" smtClean="0"/>
              <a:t>MERCI !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342830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pPr algn="ctr"/>
            <a:r>
              <a:rPr lang="fr-CA" dirty="0" smtClean="0"/>
              <a:t>Plan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009443" y="1628801"/>
            <a:ext cx="7125112" cy="4229998"/>
          </a:xfrm>
        </p:spPr>
        <p:txBody>
          <a:bodyPr>
            <a:normAutofit/>
          </a:bodyPr>
          <a:lstStyle/>
          <a:p>
            <a:r>
              <a:rPr lang="fr-CA" dirty="0" smtClean="0"/>
              <a:t>Recherche et formation : des partenaires dans le développement professionnel des enseignants</a:t>
            </a:r>
          </a:p>
          <a:p>
            <a:r>
              <a:rPr lang="fr-CA" dirty="0" smtClean="0"/>
              <a:t>La notion de communauté de pratique comme cadre méthodologique pour le développement professionnel</a:t>
            </a:r>
          </a:p>
          <a:p>
            <a:r>
              <a:rPr lang="fr-CA" dirty="0" smtClean="0"/>
              <a:t>La notion de genèse documentaire du didactique comme cadre méthodologique de recherche sur le développement professionnel</a:t>
            </a:r>
          </a:p>
          <a:p>
            <a:r>
              <a:rPr lang="fr-CA" dirty="0" smtClean="0"/>
              <a:t>Quelques exemples de recherches collaboratives</a:t>
            </a:r>
          </a:p>
        </p:txBody>
      </p:sp>
    </p:spTree>
    <p:extLst>
      <p:ext uri="{BB962C8B-B14F-4D97-AF65-F5344CB8AC3E}">
        <p14:creationId xmlns:p14="http://schemas.microsoft.com/office/powerpoint/2010/main" val="59033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2"/>
          <p:cNvSpPr txBox="1">
            <a:spLocks noChangeArrowheads="1"/>
          </p:cNvSpPr>
          <p:nvPr/>
        </p:nvSpPr>
        <p:spPr bwMode="auto">
          <a:xfrm>
            <a:off x="1494367" y="115640"/>
            <a:ext cx="6644217" cy="54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333" tIns="10666" rIns="21333" bIns="1066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fr-CA" sz="1700" b="1" dirty="0">
                <a:solidFill>
                  <a:schemeClr val="tx2"/>
                </a:solidFill>
              </a:rPr>
              <a:t>Le perfectionnement des compétences professionnelles des enseignants en enseignement des mathématiques</a:t>
            </a:r>
            <a:endParaRPr lang="fr-CA" sz="1700" dirty="0"/>
          </a:p>
        </p:txBody>
      </p:sp>
      <p:sp>
        <p:nvSpPr>
          <p:cNvPr id="2054" name="Text Box 32"/>
          <p:cNvSpPr txBox="1">
            <a:spLocks noChangeArrowheads="1"/>
          </p:cNvSpPr>
          <p:nvPr/>
        </p:nvSpPr>
        <p:spPr bwMode="auto">
          <a:xfrm>
            <a:off x="1552266" y="673215"/>
            <a:ext cx="6386830" cy="390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333" tIns="10666" rIns="21333" bIns="10666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fr-CA" dirty="0"/>
              <a:t>Une stratégie de recherche et de développement </a:t>
            </a:r>
          </a:p>
        </p:txBody>
      </p:sp>
      <p:sp>
        <p:nvSpPr>
          <p:cNvPr id="47" name="Flèche droite 46"/>
          <p:cNvSpPr/>
          <p:nvPr/>
        </p:nvSpPr>
        <p:spPr bwMode="auto">
          <a:xfrm rot="16200000">
            <a:off x="7491851" y="4816548"/>
            <a:ext cx="2923298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CA" sz="900" b="1" dirty="0" smtClean="0">
                <a:solidFill>
                  <a:schemeClr val="tx1"/>
                </a:solidFill>
              </a:rPr>
              <a:t>Développement professionnel</a:t>
            </a:r>
            <a:endParaRPr lang="fr-CA" sz="900" b="1" dirty="0">
              <a:solidFill>
                <a:schemeClr val="tx1"/>
              </a:solidFill>
            </a:endParaRPr>
          </a:p>
        </p:txBody>
      </p:sp>
      <p:sp>
        <p:nvSpPr>
          <p:cNvPr id="2061" name="Text Box 33"/>
          <p:cNvSpPr txBox="1">
            <a:spLocks noChangeArrowheads="1"/>
          </p:cNvSpPr>
          <p:nvPr/>
        </p:nvSpPr>
        <p:spPr bwMode="auto">
          <a:xfrm>
            <a:off x="400050" y="4275862"/>
            <a:ext cx="2794000" cy="1015663"/>
          </a:xfrm>
          <a:prstGeom prst="rect">
            <a:avLst/>
          </a:prstGeom>
          <a:solidFill>
            <a:srgbClr val="FFC000"/>
          </a:solidFill>
          <a:ln w="1905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fr-CA" sz="1200" b="1" dirty="0" smtClean="0"/>
              <a:t>Analyse de pratiques d’enseignement</a:t>
            </a:r>
          </a:p>
          <a:p>
            <a:pPr eaLnBrk="1" hangingPunct="1"/>
            <a:r>
              <a:rPr lang="fr-CA" sz="1200" b="1" dirty="0" smtClean="0"/>
              <a:t>Analyse du processus d’intégration dans la pratique de ressources </a:t>
            </a:r>
            <a:r>
              <a:rPr lang="fr-CA" sz="1200" b="1" dirty="0" err="1" smtClean="0"/>
              <a:t>pédagogico</a:t>
            </a:r>
            <a:r>
              <a:rPr lang="fr-CA" sz="1200" b="1" dirty="0" smtClean="0"/>
              <a:t>-didactiques (TICE, approche didactique, </a:t>
            </a:r>
            <a:r>
              <a:rPr lang="fr-CA" sz="1200" b="1" dirty="0"/>
              <a:t>etc.); </a:t>
            </a: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5848350" y="5319949"/>
            <a:ext cx="2803313" cy="78483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fr-CA" sz="900" b="1" dirty="0"/>
              <a:t>Ateliers sur </a:t>
            </a:r>
            <a:r>
              <a:rPr lang="fr-CA" sz="900" b="1" dirty="0" smtClean="0"/>
              <a:t>la thématique du travail</a:t>
            </a:r>
            <a:endParaRPr lang="fr-CA" sz="900" b="1" dirty="0"/>
          </a:p>
          <a:p>
            <a:pPr eaLnBrk="1" hangingPunct="1">
              <a:buFontTx/>
              <a:buChar char="-"/>
            </a:pPr>
            <a:r>
              <a:rPr lang="fr-CA" sz="900" b="1" dirty="0"/>
              <a:t>Analyse de leçons de </a:t>
            </a:r>
            <a:r>
              <a:rPr lang="fr-CA" sz="900" b="1" dirty="0" smtClean="0"/>
              <a:t>M </a:t>
            </a:r>
            <a:r>
              <a:rPr lang="fr-CA" sz="900" b="1" dirty="0"/>
              <a:t>enregistrés en classe</a:t>
            </a:r>
          </a:p>
          <a:p>
            <a:pPr eaLnBrk="1" hangingPunct="1">
              <a:buFontTx/>
              <a:buChar char="-"/>
            </a:pPr>
            <a:r>
              <a:rPr lang="fr-CA" sz="900" b="1" dirty="0"/>
              <a:t>Production de ressources pour les enseignants et les élèves</a:t>
            </a:r>
          </a:p>
          <a:p>
            <a:pPr eaLnBrk="1" hangingPunct="1">
              <a:buFontTx/>
              <a:buChar char="-"/>
            </a:pPr>
            <a:r>
              <a:rPr lang="fr-CA" sz="900" b="1" dirty="0"/>
              <a:t>Etc.</a:t>
            </a:r>
          </a:p>
        </p:txBody>
      </p:sp>
      <p:sp>
        <p:nvSpPr>
          <p:cNvPr id="2064" name="Text Box 45"/>
          <p:cNvSpPr txBox="1">
            <a:spLocks noChangeArrowheads="1"/>
          </p:cNvSpPr>
          <p:nvPr/>
        </p:nvSpPr>
        <p:spPr bwMode="auto">
          <a:xfrm>
            <a:off x="435175" y="5273443"/>
            <a:ext cx="2784263" cy="83099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fr-CA" sz="1200" b="1" dirty="0"/>
              <a:t>Recueils, analyse et interprétation des </a:t>
            </a:r>
            <a:r>
              <a:rPr lang="fr-CA" sz="1200" b="1" dirty="0" smtClean="0"/>
              <a:t>données</a:t>
            </a:r>
          </a:p>
          <a:p>
            <a:pPr algn="ctr" eaLnBrk="1" hangingPunct="1"/>
            <a:r>
              <a:rPr lang="fr-CA" sz="1200" b="1" dirty="0" smtClean="0"/>
              <a:t>Rédaction et diffusion de rapports de recherche</a:t>
            </a:r>
            <a:endParaRPr lang="fr-CA" sz="1200" b="1" dirty="0"/>
          </a:p>
        </p:txBody>
      </p:sp>
      <p:sp>
        <p:nvSpPr>
          <p:cNvPr id="2069" name="Text Box 96"/>
          <p:cNvSpPr txBox="1">
            <a:spLocks noChangeArrowheads="1"/>
          </p:cNvSpPr>
          <p:nvPr/>
        </p:nvSpPr>
        <p:spPr bwMode="auto">
          <a:xfrm>
            <a:off x="5850890" y="4417696"/>
            <a:ext cx="2794000" cy="784960"/>
          </a:xfrm>
          <a:prstGeom prst="rect">
            <a:avLst/>
          </a:prstGeom>
          <a:solidFill>
            <a:srgbClr val="99FFCC"/>
          </a:solidFill>
          <a:ln w="19050">
            <a:solidFill>
              <a:srgbClr val="99FF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eaLnBrk="1" hangingPunct="1">
              <a:buFontTx/>
              <a:buChar char="-"/>
            </a:pPr>
            <a:r>
              <a:rPr lang="fr-CA" sz="900" b="1" dirty="0" smtClean="0"/>
              <a:t>Transition primaire-secondaire</a:t>
            </a:r>
          </a:p>
          <a:p>
            <a:pPr marL="171450" indent="-171450" eaLnBrk="1" hangingPunct="1">
              <a:buFontTx/>
              <a:buChar char="-"/>
            </a:pPr>
            <a:r>
              <a:rPr lang="fr-CA" sz="900" b="1" dirty="0" smtClean="0"/>
              <a:t>Enseignement interdisciplinaire</a:t>
            </a:r>
          </a:p>
          <a:p>
            <a:pPr marL="171450" indent="-171450" eaLnBrk="1" hangingPunct="1">
              <a:buFontTx/>
              <a:buChar char="-"/>
            </a:pPr>
            <a:r>
              <a:rPr lang="fr-CA" sz="900" b="1" dirty="0" smtClean="0"/>
              <a:t>Enseignement auprès d’élèves en difficulté</a:t>
            </a:r>
          </a:p>
          <a:p>
            <a:pPr marL="171450" indent="-171450" eaLnBrk="1" hangingPunct="1">
              <a:buFontTx/>
              <a:buChar char="-"/>
            </a:pPr>
            <a:r>
              <a:rPr lang="fr-CA" sz="900" b="1" dirty="0" smtClean="0"/>
              <a:t>Intégration des TICE</a:t>
            </a:r>
            <a:endParaRPr lang="fr-CA" sz="900" b="1" dirty="0"/>
          </a:p>
          <a:p>
            <a:pPr eaLnBrk="1" hangingPunct="1"/>
            <a:r>
              <a:rPr lang="fr-CA" sz="900" b="1" dirty="0"/>
              <a:t>…</a:t>
            </a:r>
          </a:p>
        </p:txBody>
      </p:sp>
      <p:sp>
        <p:nvSpPr>
          <p:cNvPr id="2070" name="AutoShape 97"/>
          <p:cNvSpPr>
            <a:spLocks noChangeArrowheads="1"/>
          </p:cNvSpPr>
          <p:nvPr/>
        </p:nvSpPr>
        <p:spPr bwMode="auto">
          <a:xfrm>
            <a:off x="419100" y="3712135"/>
            <a:ext cx="2784263" cy="540990"/>
          </a:xfrm>
          <a:prstGeom prst="upArrowCallout">
            <a:avLst>
              <a:gd name="adj1" fmla="val 92993"/>
              <a:gd name="adj2" fmla="val 176235"/>
              <a:gd name="adj3" fmla="val 33333"/>
              <a:gd name="adj4" fmla="val 66667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900" b="1"/>
              <a:t>Recherche</a:t>
            </a:r>
          </a:p>
          <a:p>
            <a:pPr algn="ctr"/>
            <a:endParaRPr lang="fr-CA" sz="900"/>
          </a:p>
        </p:txBody>
      </p:sp>
      <p:sp>
        <p:nvSpPr>
          <p:cNvPr id="2071" name="AutoShape 98"/>
          <p:cNvSpPr>
            <a:spLocks noChangeArrowheads="1"/>
          </p:cNvSpPr>
          <p:nvPr/>
        </p:nvSpPr>
        <p:spPr bwMode="auto">
          <a:xfrm>
            <a:off x="5867400" y="3582211"/>
            <a:ext cx="2784263" cy="836207"/>
          </a:xfrm>
          <a:prstGeom prst="upArrowCallout">
            <a:avLst>
              <a:gd name="adj1" fmla="val 59453"/>
              <a:gd name="adj2" fmla="val 112676"/>
              <a:gd name="adj3" fmla="val 33333"/>
              <a:gd name="adj4" fmla="val 66667"/>
            </a:avLst>
          </a:prstGeom>
          <a:solidFill>
            <a:srgbClr val="99FFCC"/>
          </a:solidFill>
          <a:ln w="9525">
            <a:solidFill>
              <a:srgbClr val="99FF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900" b="1"/>
              <a:t>Pratique d’enseignement en classe</a:t>
            </a:r>
            <a:r>
              <a:rPr lang="fr-CA" sz="900"/>
              <a:t> </a:t>
            </a:r>
          </a:p>
        </p:txBody>
      </p:sp>
      <p:sp>
        <p:nvSpPr>
          <p:cNvPr id="2074" name="AutoShape 108"/>
          <p:cNvSpPr>
            <a:spLocks noChangeArrowheads="1"/>
          </p:cNvSpPr>
          <p:nvPr/>
        </p:nvSpPr>
        <p:spPr bwMode="auto">
          <a:xfrm>
            <a:off x="3333750" y="4654086"/>
            <a:ext cx="2400300" cy="605953"/>
          </a:xfrm>
          <a:prstGeom prst="leftArrow">
            <a:avLst>
              <a:gd name="adj1" fmla="val 50000"/>
              <a:gd name="adj2" fmla="val 84425"/>
            </a:avLst>
          </a:prstGeom>
          <a:solidFill>
            <a:srgbClr val="00CC99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700"/>
              <a:t>Entrevues individuelles, entrevues de groupes,</a:t>
            </a:r>
          </a:p>
          <a:p>
            <a:pPr algn="ctr"/>
            <a:r>
              <a:rPr lang="fr-CA" sz="700"/>
              <a:t>questionnaires, entrevues pré et post- enregistrement</a:t>
            </a:r>
          </a:p>
          <a:p>
            <a:pPr algn="ctr"/>
            <a:r>
              <a:rPr lang="fr-CA" sz="700"/>
              <a:t>Enregistrements de cours en classe</a:t>
            </a:r>
          </a:p>
        </p:txBody>
      </p:sp>
      <p:sp>
        <p:nvSpPr>
          <p:cNvPr id="2075" name="AutoShape 109"/>
          <p:cNvSpPr>
            <a:spLocks noChangeArrowheads="1"/>
          </p:cNvSpPr>
          <p:nvPr/>
        </p:nvSpPr>
        <p:spPr bwMode="auto">
          <a:xfrm>
            <a:off x="3333750" y="5336189"/>
            <a:ext cx="2380827" cy="573111"/>
          </a:xfrm>
          <a:prstGeom prst="rightArrow">
            <a:avLst>
              <a:gd name="adj1" fmla="val 50000"/>
              <a:gd name="adj2" fmla="val 88539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CA" sz="1000"/>
              <a:t>Accompagnement réflexif</a:t>
            </a:r>
          </a:p>
        </p:txBody>
      </p:sp>
      <p:grpSp>
        <p:nvGrpSpPr>
          <p:cNvPr id="2076" name="Groupe 42"/>
          <p:cNvGrpSpPr>
            <a:grpSpLocks/>
          </p:cNvGrpSpPr>
          <p:nvPr/>
        </p:nvGrpSpPr>
        <p:grpSpPr bwMode="auto">
          <a:xfrm>
            <a:off x="3409950" y="3793338"/>
            <a:ext cx="2171700" cy="552178"/>
            <a:chOff x="13358786" y="20145396"/>
            <a:chExt cx="8143932" cy="3071834"/>
          </a:xfrm>
        </p:grpSpPr>
        <p:sp>
          <p:nvSpPr>
            <p:cNvPr id="39" name="Flèche courbée vers la droite 38"/>
            <p:cNvSpPr/>
            <p:nvPr/>
          </p:nvSpPr>
          <p:spPr>
            <a:xfrm>
              <a:off x="13358786" y="20611190"/>
              <a:ext cx="3851302" cy="2606040"/>
            </a:xfrm>
            <a:prstGeom prst="curvedRightArrow">
              <a:avLst>
                <a:gd name="adj1" fmla="val 25000"/>
                <a:gd name="adj2" fmla="val 55882"/>
                <a:gd name="adj3" fmla="val 25000"/>
              </a:avLst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>
                <a:ln>
                  <a:solidFill>
                    <a:srgbClr val="FFFF00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40" name="Flèche courbée vers le haut 39"/>
            <p:cNvSpPr>
              <a:spLocks noChangeArrowheads="1"/>
            </p:cNvSpPr>
            <p:nvPr/>
          </p:nvSpPr>
          <p:spPr bwMode="auto">
            <a:xfrm rot="-5400000">
              <a:off x="18067926" y="19420954"/>
              <a:ext cx="2710349" cy="4159234"/>
            </a:xfrm>
            <a:prstGeom prst="curvedUpArrow">
              <a:avLst>
                <a:gd name="adj1" fmla="val 25000"/>
                <a:gd name="adj2" fmla="val 50000"/>
                <a:gd name="adj3" fmla="val 25001"/>
              </a:avLst>
            </a:prstGeom>
            <a:solidFill>
              <a:schemeClr val="accent1"/>
            </a:solidFill>
            <a:ln w="25400" algn="ctr">
              <a:solidFill>
                <a:srgbClr val="00956F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>
                <a:defRPr/>
              </a:pPr>
              <a:endParaRPr lang="fr-CA">
                <a:latin typeface="+mn-lt"/>
              </a:endParaRPr>
            </a:p>
          </p:txBody>
        </p:sp>
      </p:grpSp>
      <p:sp>
        <p:nvSpPr>
          <p:cNvPr id="48" name="Flèche droite 47"/>
          <p:cNvSpPr/>
          <p:nvPr/>
        </p:nvSpPr>
        <p:spPr bwMode="auto">
          <a:xfrm rot="16200000">
            <a:off x="-1271149" y="4772157"/>
            <a:ext cx="2923298" cy="3810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fr-CA" sz="900" b="1" dirty="0">
                <a:solidFill>
                  <a:schemeClr val="tx1"/>
                </a:solidFill>
              </a:rPr>
              <a:t>Avancement de la recherche</a:t>
            </a:r>
          </a:p>
        </p:txBody>
      </p:sp>
      <p:sp>
        <p:nvSpPr>
          <p:cNvPr id="56" name="Titre 55"/>
          <p:cNvSpPr>
            <a:spLocks noGrp="1"/>
          </p:cNvSpPr>
          <p:nvPr>
            <p:ph type="title"/>
          </p:nvPr>
        </p:nvSpPr>
        <p:spPr>
          <a:xfrm>
            <a:off x="381000" y="1083024"/>
            <a:ext cx="8572500" cy="1800200"/>
          </a:xfrm>
          <a:solidFill>
            <a:srgbClr val="74ECFC"/>
          </a:solidFill>
        </p:spPr>
        <p:txBody>
          <a:bodyPr/>
          <a:lstStyle/>
          <a:p>
            <a:pPr marL="173330" indent="-173330" algn="ctr"/>
            <a:r>
              <a:rPr lang="fr-CA" sz="1200" cap="none" dirty="0" smtClean="0">
                <a:solidFill>
                  <a:schemeClr val="tx1"/>
                </a:solidFill>
              </a:rPr>
              <a:t>CONTEXTE DE L’ENSEIGNEMENT DES MATHÉMATIQUES AU QUÉBEC</a:t>
            </a:r>
            <a:br>
              <a:rPr lang="fr-CA" sz="1200" cap="none" dirty="0" smtClean="0">
                <a:solidFill>
                  <a:schemeClr val="tx1"/>
                </a:solidFill>
              </a:rPr>
            </a:br>
            <a:r>
              <a:rPr lang="fr-CA" sz="1200" cap="none" dirty="0" smtClean="0">
                <a:solidFill>
                  <a:schemeClr val="tx1"/>
                </a:solidFill>
              </a:rPr>
              <a:t/>
            </a:r>
            <a:br>
              <a:rPr lang="fr-CA" sz="1200" cap="none" dirty="0" smtClean="0">
                <a:solidFill>
                  <a:schemeClr val="tx1"/>
                </a:solidFill>
              </a:rPr>
            </a:br>
            <a:r>
              <a:rPr lang="fr-CA" sz="1200" cap="none" dirty="0" smtClean="0">
                <a:solidFill>
                  <a:schemeClr val="tx1"/>
                </a:solidFill>
              </a:rPr>
              <a:t>- </a:t>
            </a:r>
            <a:r>
              <a:rPr lang="fr-CA" sz="1500" cap="none" dirty="0" smtClean="0">
                <a:solidFill>
                  <a:schemeClr val="tx1"/>
                </a:solidFill>
              </a:rPr>
              <a:t>Approche par compétences (compétences disciplinaires et transversales)</a:t>
            </a:r>
            <a:br>
              <a:rPr lang="fr-CA" sz="1500" cap="none" dirty="0" smtClean="0">
                <a:solidFill>
                  <a:schemeClr val="tx1"/>
                </a:solidFill>
              </a:rPr>
            </a:br>
            <a:r>
              <a:rPr lang="fr-CA" sz="1500" cap="none" dirty="0" smtClean="0">
                <a:solidFill>
                  <a:schemeClr val="tx1"/>
                </a:solidFill>
              </a:rPr>
              <a:t>- Approches centrées sur l’élève (constructivisme)</a:t>
            </a:r>
            <a:br>
              <a:rPr lang="fr-CA" sz="1500" cap="none" dirty="0" smtClean="0">
                <a:solidFill>
                  <a:schemeClr val="tx1"/>
                </a:solidFill>
              </a:rPr>
            </a:br>
            <a:r>
              <a:rPr lang="fr-CA" sz="1500" cap="none" dirty="0" smtClean="0">
                <a:solidFill>
                  <a:schemeClr val="tx1"/>
                </a:solidFill>
              </a:rPr>
              <a:t>- Contextualisation des apprentissages </a:t>
            </a:r>
            <a:br>
              <a:rPr lang="fr-CA" sz="1500" cap="none" dirty="0" smtClean="0">
                <a:solidFill>
                  <a:schemeClr val="tx1"/>
                </a:solidFill>
              </a:rPr>
            </a:br>
            <a:r>
              <a:rPr lang="fr-CA" sz="1500" cap="none" dirty="0" smtClean="0">
                <a:solidFill>
                  <a:schemeClr val="tx1"/>
                </a:solidFill>
              </a:rPr>
              <a:t>- Interdisciplinarité (maths et sciences forment un même domaine d’apprentissage)</a:t>
            </a:r>
            <a:br>
              <a:rPr lang="fr-CA" sz="1500" cap="none" dirty="0" smtClean="0">
                <a:solidFill>
                  <a:schemeClr val="tx1"/>
                </a:solidFill>
              </a:rPr>
            </a:br>
            <a:r>
              <a:rPr lang="fr-CA" sz="1500" cap="none" dirty="0" smtClean="0">
                <a:solidFill>
                  <a:schemeClr val="tx1"/>
                </a:solidFill>
              </a:rPr>
              <a:t>- Intégration des élèves en difficulté dans les classes ordinaires</a:t>
            </a:r>
            <a:br>
              <a:rPr lang="fr-CA" sz="1500" cap="none" dirty="0" smtClean="0">
                <a:solidFill>
                  <a:schemeClr val="tx1"/>
                </a:solidFill>
              </a:rPr>
            </a:br>
            <a:r>
              <a:rPr lang="fr-CA" sz="1500" cap="none" dirty="0" smtClean="0">
                <a:solidFill>
                  <a:schemeClr val="tx1"/>
                </a:solidFill>
              </a:rPr>
              <a:t>- Professionnalisation des enseignants</a:t>
            </a:r>
          </a:p>
        </p:txBody>
      </p:sp>
      <p:sp>
        <p:nvSpPr>
          <p:cNvPr id="60" name="Explosion 2 59"/>
          <p:cNvSpPr/>
          <p:nvPr/>
        </p:nvSpPr>
        <p:spPr>
          <a:xfrm>
            <a:off x="1827307" y="2830383"/>
            <a:ext cx="6399563" cy="1061084"/>
          </a:xfrm>
          <a:prstGeom prst="irregularSeal2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333" tIns="10666" rIns="21333" bIns="10666" anchor="ctr"/>
          <a:lstStyle/>
          <a:p>
            <a:pPr algn="ctr"/>
            <a:r>
              <a:rPr lang="fr-CA" sz="1200" b="1" dirty="0">
                <a:solidFill>
                  <a:schemeClr val="tx1"/>
                </a:solidFill>
              </a:rPr>
              <a:t>Nouveaux défis pour les enseignants, enjeux pour la recherche</a:t>
            </a:r>
          </a:p>
          <a:p>
            <a:pPr algn="ctr"/>
            <a:endParaRPr lang="fr-CA" sz="7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0906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47" grpId="0" animBg="1"/>
      <p:bldP spid="2061" grpId="0" animBg="1"/>
      <p:bldP spid="2089" grpId="0" animBg="1"/>
      <p:bldP spid="2064" grpId="0" animBg="1"/>
      <p:bldP spid="2069" grpId="0" animBg="1"/>
      <p:bldP spid="2070" grpId="0" animBg="1"/>
      <p:bldP spid="2071" grpId="0" animBg="1"/>
      <p:bldP spid="2074" grpId="0" animBg="1"/>
      <p:bldP spid="2075" grpId="0" animBg="1"/>
      <p:bldP spid="48" grpId="0" animBg="1"/>
      <p:bldP spid="56" grpId="0" animBg="1"/>
      <p:bldP spid="6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22422" y="383059"/>
            <a:ext cx="8723870" cy="728565"/>
          </a:xfrm>
        </p:spPr>
        <p:txBody>
          <a:bodyPr/>
          <a:lstStyle/>
          <a:p>
            <a:pPr algn="ctr"/>
            <a:r>
              <a:rPr lang="fr-CA" sz="2800" dirty="0" smtClean="0"/>
              <a:t>La notion de communauté de pratique</a:t>
            </a:r>
            <a:endParaRPr lang="fr-CA" sz="28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44844" y="1268760"/>
            <a:ext cx="8229600" cy="5589240"/>
          </a:xfrm>
        </p:spPr>
        <p:txBody>
          <a:bodyPr>
            <a:noAutofit/>
          </a:bodyPr>
          <a:lstStyle/>
          <a:p>
            <a:r>
              <a:rPr lang="fr-CA" sz="2000" dirty="0" smtClean="0"/>
              <a:t>Une communauté de pratique: un groupe de personnes, ayant des </a:t>
            </a:r>
            <a:r>
              <a:rPr lang="fr-CA" sz="2000" b="1" dirty="0" smtClean="0">
                <a:solidFill>
                  <a:schemeClr val="tx1"/>
                </a:solidFill>
              </a:rPr>
              <a:t>préoccupations communes</a:t>
            </a:r>
            <a:r>
              <a:rPr lang="fr-CA" sz="2000" dirty="0" smtClean="0"/>
              <a:t>, mais des </a:t>
            </a:r>
            <a:r>
              <a:rPr lang="fr-CA" sz="2000" b="1" dirty="0" smtClean="0">
                <a:solidFill>
                  <a:schemeClr val="tx1"/>
                </a:solidFill>
              </a:rPr>
              <a:t>compétences complémentaires</a:t>
            </a:r>
            <a:r>
              <a:rPr lang="fr-CA" sz="2000" dirty="0" smtClean="0"/>
              <a:t>, qui désirent s’engager dans une </a:t>
            </a:r>
            <a:r>
              <a:rPr lang="fr-CA" sz="2000" b="1" dirty="0" smtClean="0">
                <a:solidFill>
                  <a:schemeClr val="tx1"/>
                </a:solidFill>
              </a:rPr>
              <a:t>démarche de partage </a:t>
            </a:r>
            <a:r>
              <a:rPr lang="fr-CA" sz="2000" dirty="0" smtClean="0"/>
              <a:t>et de </a:t>
            </a:r>
            <a:r>
              <a:rPr lang="fr-CA" sz="2000" b="1" dirty="0" smtClean="0">
                <a:solidFill>
                  <a:schemeClr val="tx1"/>
                </a:solidFill>
              </a:rPr>
              <a:t>construction de connaissances </a:t>
            </a:r>
            <a:r>
              <a:rPr lang="fr-CA" sz="2000" dirty="0" smtClean="0"/>
              <a:t>sur la pratique (</a:t>
            </a:r>
            <a:r>
              <a:rPr lang="fr-CA" sz="2000" dirty="0" err="1" smtClean="0"/>
              <a:t>Wenger</a:t>
            </a:r>
            <a:r>
              <a:rPr lang="fr-CA" sz="2000" dirty="0" smtClean="0"/>
              <a:t>, 2005). </a:t>
            </a:r>
          </a:p>
          <a:p>
            <a:r>
              <a:rPr lang="fr-CA" sz="2000" dirty="0" smtClean="0"/>
              <a:t>Trois idées clés:</a:t>
            </a:r>
          </a:p>
          <a:p>
            <a:pPr lvl="1"/>
            <a:r>
              <a:rPr lang="fr-CA" sz="2000" dirty="0" smtClean="0"/>
              <a:t>Engagement actif dans une entreprise collective</a:t>
            </a:r>
          </a:p>
          <a:p>
            <a:pPr lvl="1"/>
            <a:r>
              <a:rPr lang="fr-CA" sz="2000" dirty="0" smtClean="0"/>
              <a:t>Co-construction de ressources pédagogiques et de connaissances en lien avec ces ressources pour perfectionner les pratiques</a:t>
            </a:r>
          </a:p>
          <a:p>
            <a:pPr lvl="1"/>
            <a:r>
              <a:rPr lang="fr-CA" sz="2000" dirty="0" smtClean="0"/>
              <a:t>Contribution au développement d’un répertoire partagé.</a:t>
            </a:r>
          </a:p>
          <a:p>
            <a:pPr lvl="1"/>
            <a:endParaRPr lang="fr-CA" sz="2000" dirty="0" smtClean="0"/>
          </a:p>
          <a:p>
            <a:pPr lvl="1"/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33091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Instru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9"/>
          <a:stretch>
            <a:fillRect/>
          </a:stretch>
        </p:blipFill>
        <p:spPr bwMode="auto">
          <a:xfrm>
            <a:off x="5410200" y="1447800"/>
            <a:ext cx="3505200" cy="433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6" name="Rectangle 8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pPr algn="ctr"/>
            <a:r>
              <a:rPr lang="fr-FR" sz="2800" dirty="0"/>
              <a:t>La dialectique ressource - document : approche documentaire du didactique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5029200" cy="4648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fr-FR" sz="2000"/>
              <a:t>Un point de vue inspiré de l’approche instrumentale (Rabardel 1995)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distinction artefact / instrument ;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la notion de genèse instrumentale, dans une activité finalisée ; </a:t>
            </a:r>
          </a:p>
          <a:p>
            <a:pPr>
              <a:lnSpc>
                <a:spcPct val="90000"/>
              </a:lnSpc>
            </a:pPr>
            <a:r>
              <a:rPr lang="fr-FR" sz="2000"/>
              <a:t>La notion de conception dans l’usage (Béguin 2005) : 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conception et usage, des processus qui se continuent : « conception dans l’usage »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la conception (d’un artefact, d’une ressource en général) se poursuit dans les usages ;</a:t>
            </a:r>
          </a:p>
          <a:p>
            <a:pPr lvl="1">
              <a:lnSpc>
                <a:spcPct val="90000"/>
              </a:lnSpc>
            </a:pPr>
            <a:r>
              <a:rPr lang="fr-FR" sz="1800"/>
              <a:t>une frontière mouvante entre concepteurs initiaux et utilisateurs finaux.</a:t>
            </a:r>
            <a:endParaRPr lang="fr-FR" altLang="ja-JP" sz="1800">
              <a:ea typeface="MS PGothic" pitchFamily="34" charset="-128"/>
            </a:endParaRPr>
          </a:p>
          <a:p>
            <a:pPr lvl="4">
              <a:lnSpc>
                <a:spcPct val="90000"/>
              </a:lnSpc>
            </a:pPr>
            <a:endParaRPr lang="fr-FR" sz="1600"/>
          </a:p>
        </p:txBody>
      </p:sp>
    </p:spTree>
    <p:extLst>
      <p:ext uri="{BB962C8B-B14F-4D97-AF65-F5344CB8AC3E}">
        <p14:creationId xmlns:p14="http://schemas.microsoft.com/office/powerpoint/2010/main" val="176949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125113" cy="924475"/>
          </a:xfrm>
        </p:spPr>
        <p:txBody>
          <a:bodyPr/>
          <a:lstStyle/>
          <a:p>
            <a:pPr algn="ctr"/>
            <a:r>
              <a:rPr lang="fr-CA" dirty="0" smtClean="0"/>
              <a:t>Mise en œuvre du dispositif d’accompagnement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9442" y="1807361"/>
            <a:ext cx="7667013" cy="4789991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Phase 1:  </a:t>
            </a:r>
            <a:r>
              <a:rPr lang="fr-CA" dirty="0"/>
              <a:t>I</a:t>
            </a:r>
            <a:r>
              <a:rPr lang="fr-CA" dirty="0" smtClean="0"/>
              <a:t>dentification du </a:t>
            </a:r>
            <a:r>
              <a:rPr lang="fr-CA" dirty="0"/>
              <a:t>besoin de la formation </a:t>
            </a:r>
            <a:endParaRPr lang="fr-CA" dirty="0" smtClean="0"/>
          </a:p>
          <a:p>
            <a:r>
              <a:rPr lang="fr-CA" dirty="0" smtClean="0"/>
              <a:t>Phase 2 : </a:t>
            </a:r>
            <a:r>
              <a:rPr lang="fr-CA" dirty="0"/>
              <a:t>P</a:t>
            </a:r>
            <a:r>
              <a:rPr lang="fr-CA" dirty="0" smtClean="0"/>
              <a:t>lanification </a:t>
            </a:r>
            <a:r>
              <a:rPr lang="fr-CA" dirty="0"/>
              <a:t>de la formation et constitution </a:t>
            </a:r>
            <a:r>
              <a:rPr lang="fr-CA" dirty="0" smtClean="0"/>
              <a:t>des membres de la communauté </a:t>
            </a:r>
            <a:r>
              <a:rPr lang="fr-CA" dirty="0"/>
              <a:t>de </a:t>
            </a:r>
            <a:r>
              <a:rPr lang="fr-CA" dirty="0" smtClean="0"/>
              <a:t>pratique</a:t>
            </a:r>
          </a:p>
          <a:p>
            <a:r>
              <a:rPr lang="fr-CA" dirty="0" smtClean="0"/>
              <a:t>Phase 3: </a:t>
            </a:r>
            <a:r>
              <a:rPr lang="fr-CA" dirty="0"/>
              <a:t>I</a:t>
            </a:r>
            <a:r>
              <a:rPr lang="fr-CA" dirty="0" smtClean="0"/>
              <a:t>dentification </a:t>
            </a:r>
            <a:r>
              <a:rPr lang="fr-CA" dirty="0"/>
              <a:t>d’une ou des problématiques cruciales au sein </a:t>
            </a:r>
            <a:r>
              <a:rPr lang="fr-CA" dirty="0" smtClean="0"/>
              <a:t>de la communauté </a:t>
            </a:r>
            <a:r>
              <a:rPr lang="fr-CA" dirty="0"/>
              <a:t>de </a:t>
            </a:r>
            <a:r>
              <a:rPr lang="fr-CA" dirty="0" smtClean="0"/>
              <a:t>pratique </a:t>
            </a:r>
          </a:p>
          <a:p>
            <a:r>
              <a:rPr lang="fr-CA" dirty="0" smtClean="0"/>
              <a:t>Phase 4</a:t>
            </a:r>
            <a:r>
              <a:rPr lang="fr-CA" dirty="0"/>
              <a:t>:</a:t>
            </a:r>
            <a:r>
              <a:rPr lang="fr-CA" dirty="0" smtClean="0"/>
              <a:t> Formation et </a:t>
            </a:r>
            <a:r>
              <a:rPr lang="fr-CA" dirty="0" err="1" smtClean="0"/>
              <a:t>co-formation</a:t>
            </a:r>
            <a:r>
              <a:rPr lang="fr-CA" dirty="0" smtClean="0"/>
              <a:t>- exploration en ateliers de situations porteuses et formulation de principes didactiques pouvant guider l’action </a:t>
            </a:r>
          </a:p>
          <a:p>
            <a:r>
              <a:rPr lang="fr-CA" dirty="0" smtClean="0"/>
              <a:t>Phase 5</a:t>
            </a:r>
            <a:r>
              <a:rPr lang="fr-CA" dirty="0"/>
              <a:t>:</a:t>
            </a:r>
            <a:r>
              <a:rPr lang="fr-CA" dirty="0" smtClean="0"/>
              <a:t> </a:t>
            </a:r>
            <a:r>
              <a:rPr lang="fr-CA" dirty="0"/>
              <a:t>C</a:t>
            </a:r>
            <a:r>
              <a:rPr lang="fr-CA" dirty="0" smtClean="0"/>
              <a:t>onception </a:t>
            </a:r>
            <a:r>
              <a:rPr lang="fr-CA" dirty="0"/>
              <a:t>en </a:t>
            </a:r>
            <a:r>
              <a:rPr lang="fr-CA" dirty="0" smtClean="0"/>
              <a:t>communauté </a:t>
            </a:r>
            <a:r>
              <a:rPr lang="fr-CA" dirty="0"/>
              <a:t>de </a:t>
            </a:r>
            <a:r>
              <a:rPr lang="fr-CA" dirty="0" smtClean="0"/>
              <a:t>pratique </a:t>
            </a:r>
            <a:r>
              <a:rPr lang="fr-CA" dirty="0"/>
              <a:t>de situations d'apprentissage (SA) </a:t>
            </a:r>
            <a:r>
              <a:rPr lang="fr-CA" dirty="0" smtClean="0"/>
              <a:t>opérationnalisant les </a:t>
            </a:r>
            <a:r>
              <a:rPr lang="fr-CA" dirty="0"/>
              <a:t>principes didactiques </a:t>
            </a:r>
            <a:endParaRPr lang="fr-CA" dirty="0" smtClean="0"/>
          </a:p>
          <a:p>
            <a:r>
              <a:rPr lang="fr-CA" dirty="0" smtClean="0"/>
              <a:t>Phase 6</a:t>
            </a:r>
            <a:r>
              <a:rPr lang="fr-CA" dirty="0"/>
              <a:t>:</a:t>
            </a:r>
            <a:r>
              <a:rPr lang="fr-CA" dirty="0" smtClean="0"/>
              <a:t> </a:t>
            </a:r>
            <a:r>
              <a:rPr lang="fr-CA" dirty="0"/>
              <a:t>Expérimentation des </a:t>
            </a:r>
            <a:r>
              <a:rPr lang="fr-CA" dirty="0" smtClean="0"/>
              <a:t>SA en classe</a:t>
            </a:r>
          </a:p>
          <a:p>
            <a:r>
              <a:rPr lang="fr-CA" dirty="0" smtClean="0"/>
              <a:t>Phase 7: </a:t>
            </a:r>
            <a:r>
              <a:rPr lang="fr-CA" dirty="0"/>
              <a:t>Retour réflexif sur ces expérimentations; </a:t>
            </a:r>
            <a:endParaRPr lang="fr-CA" dirty="0" smtClean="0"/>
          </a:p>
          <a:p>
            <a:r>
              <a:rPr lang="fr-CA" dirty="0" smtClean="0"/>
              <a:t>Phase 8: </a:t>
            </a:r>
            <a:r>
              <a:rPr lang="fr-CA" dirty="0"/>
              <a:t>Production d'un document </a:t>
            </a:r>
            <a:r>
              <a:rPr lang="fr-CA" dirty="0" smtClean="0"/>
              <a:t>«de transfert» rendant </a:t>
            </a:r>
            <a:r>
              <a:rPr lang="fr-CA" dirty="0"/>
              <a:t>compte des situations planifiées et expérimentées, du rôle des enseignants et des réflexions issues du travail de </a:t>
            </a:r>
            <a:r>
              <a:rPr lang="fr-CA" dirty="0" smtClean="0"/>
              <a:t>collaboration, des notes didactiques.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8785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16824" cy="924475"/>
          </a:xfrm>
        </p:spPr>
        <p:txBody>
          <a:bodyPr/>
          <a:lstStyle/>
          <a:p>
            <a:pPr algn="ctr"/>
            <a:r>
              <a:rPr lang="fr-CA" sz="2400" b="1" dirty="0" smtClean="0"/>
              <a:t>Exemples de thématiques de communautés de pratiques (2006-2013)</a:t>
            </a:r>
            <a:endParaRPr lang="fr-CA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807361"/>
            <a:ext cx="8712967" cy="4789991"/>
          </a:xfrm>
        </p:spPr>
        <p:txBody>
          <a:bodyPr>
            <a:noAutofit/>
          </a:bodyPr>
          <a:lstStyle/>
          <a:p>
            <a:r>
              <a:rPr lang="fr-CA" sz="2200" dirty="0" smtClean="0"/>
              <a:t>L’enseignement par problèmes</a:t>
            </a:r>
          </a:p>
          <a:p>
            <a:r>
              <a:rPr lang="fr-CA" sz="2200" dirty="0" smtClean="0"/>
              <a:t>L’enseignement interdisciplinaire entre mathématiques et sciences</a:t>
            </a:r>
          </a:p>
          <a:p>
            <a:r>
              <a:rPr lang="fr-CA" sz="2200" dirty="0" smtClean="0"/>
              <a:t>L’enseignement auprès des élèves en difficultés d’apprentissage</a:t>
            </a:r>
          </a:p>
          <a:p>
            <a:r>
              <a:rPr lang="fr-CA" sz="2200" dirty="0" smtClean="0"/>
              <a:t>Le développement de l’argumentation et de la preuve</a:t>
            </a:r>
          </a:p>
          <a:p>
            <a:r>
              <a:rPr lang="fr-CA" sz="2200" dirty="0" smtClean="0"/>
              <a:t>La transition arithmétique-algèbre (primaire-secondaire) </a:t>
            </a:r>
          </a:p>
          <a:p>
            <a:r>
              <a:rPr lang="fr-CA" sz="2200" dirty="0" smtClean="0"/>
              <a:t>La transition collégial-université</a:t>
            </a:r>
            <a:endParaRPr lang="fr-CA" sz="2200" dirty="0"/>
          </a:p>
        </p:txBody>
      </p:sp>
    </p:spTree>
    <p:extLst>
      <p:ext uri="{BB962C8B-B14F-4D97-AF65-F5344CB8AC3E}">
        <p14:creationId xmlns:p14="http://schemas.microsoft.com/office/powerpoint/2010/main" val="292695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188259"/>
            <a:ext cx="9036496" cy="936485"/>
          </a:xfr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CA" sz="2400" b="1" dirty="0" smtClean="0">
                <a:solidFill>
                  <a:schemeClr val="tx1"/>
                </a:solidFill>
              </a:rPr>
              <a:t>Exemple 1: Développement du sens des opérations / de la pensé algébrique (2010-2012)</a:t>
            </a:r>
            <a:endParaRPr lang="fr-CA" sz="2400" b="1" dirty="0">
              <a:solidFill>
                <a:schemeClr val="tx1"/>
              </a:solidFill>
            </a:endParaRPr>
          </a:p>
        </p:txBody>
      </p:sp>
      <p:sp>
        <p:nvSpPr>
          <p:cNvPr id="12291" name="Espace réservé du contenu 4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166146"/>
          </a:xfrm>
        </p:spPr>
        <p:txBody>
          <a:bodyPr>
            <a:noAutofit/>
          </a:bodyPr>
          <a:lstStyle/>
          <a:p>
            <a:pPr algn="ctr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fr-CA" sz="2000" u="sng" dirty="0" smtClean="0">
                <a:solidFill>
                  <a:schemeClr val="tx1"/>
                </a:solidFill>
              </a:rPr>
              <a:t>Principes didactiques pour guider les planifications</a:t>
            </a:r>
          </a:p>
          <a:p>
            <a:pPr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fr-CA" sz="2000" dirty="0" smtClean="0"/>
              <a:t>Proposer des activités amenant les élèves à :</a:t>
            </a:r>
          </a:p>
          <a:p>
            <a:pPr lvl="1" eaLnBrk="1" hangingPunct="1">
              <a:spcBef>
                <a:spcPts val="600"/>
              </a:spcBef>
            </a:pPr>
            <a:r>
              <a:rPr lang="fr-CA" sz="2000" dirty="0" smtClean="0"/>
              <a:t>Réfléchir sur le calcul (par exemple la situation les devinettes)</a:t>
            </a:r>
          </a:p>
          <a:p>
            <a:pPr lvl="1" eaLnBrk="1" hangingPunct="1">
              <a:spcBef>
                <a:spcPts val="600"/>
              </a:spcBef>
            </a:pPr>
            <a:r>
              <a:rPr lang="fr-CA" sz="2000" dirty="0" smtClean="0"/>
              <a:t>Prendre conscience des opérations et de leurs propriétés (par exemple, la calculatrice défectueuse)</a:t>
            </a:r>
          </a:p>
          <a:p>
            <a:pPr lvl="1" eaLnBrk="1" hangingPunct="1">
              <a:spcBef>
                <a:spcPts val="600"/>
              </a:spcBef>
            </a:pPr>
            <a:r>
              <a:rPr lang="fr-CA" sz="2000" dirty="0" smtClean="0"/>
              <a:t>Enrichir leurs stratégies numériques (par exemple, 5 pas à 0)</a:t>
            </a:r>
          </a:p>
          <a:p>
            <a:pPr lvl="1" eaLnBrk="1" hangingPunct="1">
              <a:spcBef>
                <a:spcPts val="600"/>
              </a:spcBef>
            </a:pPr>
            <a:r>
              <a:rPr lang="fr-CA" sz="2000" dirty="0" smtClean="0"/>
              <a:t>Enrichir leurs rapport à l’égalité</a:t>
            </a:r>
          </a:p>
          <a:p>
            <a:pPr lvl="1" eaLnBrk="1" hangingPunct="1">
              <a:spcBef>
                <a:spcPts val="600"/>
              </a:spcBef>
            </a:pPr>
            <a:r>
              <a:rPr lang="fr-CA" sz="2000" dirty="0" smtClean="0"/>
              <a:t>Penser de manière analytique (opérer sur l’inconnue)</a:t>
            </a:r>
          </a:p>
          <a:p>
            <a:pPr lvl="1" eaLnBrk="1" hangingPunct="1">
              <a:spcBef>
                <a:spcPts val="600"/>
              </a:spcBef>
            </a:pPr>
            <a:r>
              <a:rPr lang="fr-CA" sz="2000" dirty="0" smtClean="0"/>
              <a:t>Généraliser (pressentir des régularités, les formuler et les justifier)  </a:t>
            </a:r>
          </a:p>
        </p:txBody>
      </p:sp>
      <p:sp>
        <p:nvSpPr>
          <p:cNvPr id="4" name="Bouton d'action : Vidéo 3">
            <a:hlinkClick r:id="rId3" action="ppaction://hlinkfile" highlightClick="1"/>
          </p:cNvPr>
          <p:cNvSpPr/>
          <p:nvPr/>
        </p:nvSpPr>
        <p:spPr>
          <a:xfrm>
            <a:off x="7164288" y="6209084"/>
            <a:ext cx="504056" cy="432048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Bouton d'action : Accueil 2">
            <a:hlinkClick r:id="rId4" highlightClick="1"/>
          </p:cNvPr>
          <p:cNvSpPr/>
          <p:nvPr/>
        </p:nvSpPr>
        <p:spPr>
          <a:xfrm>
            <a:off x="8028384" y="6118467"/>
            <a:ext cx="576064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0539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43" y="1380219"/>
            <a:ext cx="6859290" cy="5336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7504" y="188259"/>
            <a:ext cx="9036496" cy="936485"/>
          </a:xfr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CA" sz="2400" b="1" dirty="0" smtClean="0">
                <a:solidFill>
                  <a:schemeClr val="tx1"/>
                </a:solidFill>
              </a:rPr>
              <a:t>Exemple 2: Développement des compétences mathématiques des élèves à risque (2010-2012)</a:t>
            </a:r>
            <a:endParaRPr lang="fr-CA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38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TC102455596[[fn=Printemps]]</Template>
  <TotalTime>1782</TotalTime>
  <Words>924</Words>
  <Application>Microsoft Office PowerPoint</Application>
  <PresentationFormat>Affichage à l'écran (4:3)</PresentationFormat>
  <Paragraphs>115</Paragraphs>
  <Slides>14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Spring</vt:lpstr>
      <vt:lpstr>Le perfectionnement des compétences professionnelles en enseignement des mathématiques: un double enjeu, de formation et de recherche</vt:lpstr>
      <vt:lpstr>Plan</vt:lpstr>
      <vt:lpstr>CONTEXTE DE L’ENSEIGNEMENT DES MATHÉMATIQUES AU QUÉBEC  - Approche par compétences (compétences disciplinaires et transversales) - Approches centrées sur l’élève (constructivisme) - Contextualisation des apprentissages  - Interdisciplinarité (maths et sciences forment un même domaine d’apprentissage) - Intégration des élèves en difficulté dans les classes ordinaires - Professionnalisation des enseignants</vt:lpstr>
      <vt:lpstr>La notion de communauté de pratique</vt:lpstr>
      <vt:lpstr>La dialectique ressource - document : approche documentaire du didactique</vt:lpstr>
      <vt:lpstr>Mise en œuvre du dispositif d’accompagnement</vt:lpstr>
      <vt:lpstr>Exemples de thématiques de communautés de pratiques (2006-2013)</vt:lpstr>
      <vt:lpstr>Exemple 1: Développement du sens des opérations / de la pensé algébrique (2010-2012)</vt:lpstr>
      <vt:lpstr>Exemple 2: Développement des compétences mathématiques des élèves à risque (2010-2012)</vt:lpstr>
      <vt:lpstr>Principes didactiques pour guider l’action</vt:lpstr>
      <vt:lpstr>Exemple 3:  Communauté de pratique mixte pour un meilleur arrimage des formations mathématiques au collège et à l’université (2012-2015) </vt:lpstr>
      <vt:lpstr>Différentes modalités de diffusions</vt:lpstr>
      <vt:lpstr>Conclusion</vt:lpstr>
      <vt:lpstr>MERCI !</vt:lpstr>
    </vt:vector>
  </TitlesOfParts>
  <Company>Université de Sherbrooke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recherche en didactique des mathématiques au service de la formation à l’enseignement : réflexions à partir du contexte de la recherche et de la formation au Québec</dc:title>
  <dc:creator>Squalli, Hassane</dc:creator>
  <cp:lastModifiedBy>Squalli, Hassane</cp:lastModifiedBy>
  <cp:revision>36</cp:revision>
  <dcterms:created xsi:type="dcterms:W3CDTF">2013-04-07T18:58:58Z</dcterms:created>
  <dcterms:modified xsi:type="dcterms:W3CDTF">2013-04-23T08:57:20Z</dcterms:modified>
</cp:coreProperties>
</file>