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96" r:id="rId1"/>
  </p:sldMasterIdLst>
  <p:sldIdLst>
    <p:sldId id="257" r:id="rId2"/>
    <p:sldId id="256" r:id="rId3"/>
    <p:sldId id="258" r:id="rId4"/>
    <p:sldId id="259" r:id="rId5"/>
    <p:sldId id="270" r:id="rId6"/>
    <p:sldId id="260" r:id="rId7"/>
    <p:sldId id="261" r:id="rId8"/>
    <p:sldId id="262" r:id="rId9"/>
    <p:sldId id="263" r:id="rId10"/>
    <p:sldId id="264" r:id="rId11"/>
    <p:sldId id="271" r:id="rId12"/>
    <p:sldId id="272" r:id="rId13"/>
    <p:sldId id="265" r:id="rId14"/>
    <p:sldId id="266" r:id="rId15"/>
    <p:sldId id="267" r:id="rId16"/>
    <p:sldId id="268" r:id="rId17"/>
    <p:sldId id="269"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id"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fr-FR" smtClean="0"/>
              <a:t>Modifiez le style du titre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94D6924-396A-4FC9-B47F-0CA91772247D}" type="datetimeFigureOut">
              <a:rPr lang="fr-FR" smtClean="0"/>
              <a:t>10/06/2014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232C0D32-63FF-49BA-B8E5-31F20126DB1E}" type="slidenum">
              <a:rPr lang="fr-FR" smtClean="0"/>
              <a:t>‹N°›</a:t>
            </a:fld>
            <a:endParaRPr lang="fr-F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94D6924-396A-4FC9-B47F-0CA91772247D}" type="datetimeFigureOut">
              <a:rPr lang="fr-FR" smtClean="0"/>
              <a:t>10/06/2014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2C0D32-63FF-49BA-B8E5-31F20126DB1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94D6924-396A-4FC9-B47F-0CA91772247D}" type="datetimeFigureOut">
              <a:rPr lang="fr-FR" smtClean="0"/>
              <a:t>10/06/2014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2C0D32-63FF-49BA-B8E5-31F20126DB1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94D6924-396A-4FC9-B47F-0CA91772247D}" type="datetimeFigureOut">
              <a:rPr lang="fr-FR" smtClean="0"/>
              <a:t>10/06/2014</a:t>
            </a:fld>
            <a:endParaRPr lang="fr-FR"/>
          </a:p>
        </p:txBody>
      </p:sp>
      <p:sp>
        <p:nvSpPr>
          <p:cNvPr id="10" name="Slide Number Placeholder 9"/>
          <p:cNvSpPr>
            <a:spLocks noGrp="1"/>
          </p:cNvSpPr>
          <p:nvPr>
            <p:ph type="sldNum" sz="quarter" idx="11"/>
          </p:nvPr>
        </p:nvSpPr>
        <p:spPr/>
        <p:txBody>
          <a:bodyPr/>
          <a:lstStyle/>
          <a:p>
            <a:fld id="{232C0D32-63FF-49BA-B8E5-31F20126DB1E}" type="slidenum">
              <a:rPr lang="fr-FR" smtClean="0"/>
              <a:t>‹N°›</a:t>
            </a:fld>
            <a:endParaRPr lang="fr-FR"/>
          </a:p>
        </p:txBody>
      </p:sp>
      <p:sp>
        <p:nvSpPr>
          <p:cNvPr id="12" name="Footer Placeholder 11"/>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19" name="Date Placeholder 18"/>
          <p:cNvSpPr>
            <a:spLocks noGrp="1"/>
          </p:cNvSpPr>
          <p:nvPr>
            <p:ph type="dt" sz="half" idx="10"/>
          </p:nvPr>
        </p:nvSpPr>
        <p:spPr/>
        <p:txBody>
          <a:bodyPr/>
          <a:lstStyle/>
          <a:p>
            <a:fld id="{394D6924-396A-4FC9-B47F-0CA91772247D}" type="datetimeFigureOut">
              <a:rPr lang="fr-FR" smtClean="0"/>
              <a:t>10/06/2014</a:t>
            </a:fld>
            <a:endParaRPr lang="fr-FR"/>
          </a:p>
        </p:txBody>
      </p:sp>
      <p:sp>
        <p:nvSpPr>
          <p:cNvPr id="20" name="Slide Number Placeholder 19"/>
          <p:cNvSpPr>
            <a:spLocks noGrp="1"/>
          </p:cNvSpPr>
          <p:nvPr>
            <p:ph type="sldNum" sz="quarter" idx="11"/>
          </p:nvPr>
        </p:nvSpPr>
        <p:spPr/>
        <p:txBody>
          <a:bodyPr/>
          <a:lstStyle/>
          <a:p>
            <a:fld id="{232C0D32-63FF-49BA-B8E5-31F20126DB1E}" type="slidenum">
              <a:rPr lang="fr-FR" smtClean="0"/>
              <a:t>‹N°›</a:t>
            </a:fld>
            <a:endParaRPr lang="fr-FR"/>
          </a:p>
        </p:txBody>
      </p:sp>
      <p:sp>
        <p:nvSpPr>
          <p:cNvPr id="21" name="Footer Placeholder 20"/>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394D6924-396A-4FC9-B47F-0CA91772247D}" type="datetimeFigureOut">
              <a:rPr lang="fr-FR" smtClean="0"/>
              <a:t>10/06/2014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2C0D32-63FF-49BA-B8E5-31F20126DB1E}" type="slidenum">
              <a:rPr lang="fr-FR" smtClean="0"/>
              <a:t>‹N°›</a:t>
            </a:fld>
            <a:endParaRPr lang="fr-FR"/>
          </a:p>
        </p:txBody>
      </p:sp>
      <p:sp>
        <p:nvSpPr>
          <p:cNvPr id="9" name="Content Placeholder 8"/>
          <p:cNvSpPr>
            <a:spLocks noGrp="1"/>
          </p:cNvSpPr>
          <p:nvPr>
            <p:ph sz="quarter" idx="13"/>
          </p:nvPr>
        </p:nvSpPr>
        <p:spPr>
          <a:xfrm>
            <a:off x="12161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394D6924-396A-4FC9-B47F-0CA91772247D}" type="datetimeFigureOut">
              <a:rPr lang="fr-FR" smtClean="0"/>
              <a:t>10/06/2014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2C0D32-63FF-49BA-B8E5-31F20126DB1E}" type="slidenum">
              <a:rPr lang="fr-FR" smtClean="0"/>
              <a:t>‹N°›</a:t>
            </a:fld>
            <a:endParaRPr lang="fr-FR"/>
          </a:p>
        </p:txBody>
      </p:sp>
      <p:sp>
        <p:nvSpPr>
          <p:cNvPr id="11" name="Content Placeholder 10"/>
          <p:cNvSpPr>
            <a:spLocks noGrp="1"/>
          </p:cNvSpPr>
          <p:nvPr>
            <p:ph sz="quarter" idx="13"/>
          </p:nvPr>
        </p:nvSpPr>
        <p:spPr>
          <a:xfrm>
            <a:off x="1216152" y="1380744"/>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94D6924-396A-4FC9-B47F-0CA91772247D}" type="datetimeFigureOut">
              <a:rPr lang="fr-FR" smtClean="0"/>
              <a:t>10/06/2014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2C0D32-63FF-49BA-B8E5-31F20126DB1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4D6924-396A-4FC9-B47F-0CA91772247D}" type="datetimeFigureOut">
              <a:rPr lang="fr-FR" smtClean="0"/>
              <a:t>10/06/2014</a:t>
            </a:fld>
            <a:endParaRPr lang="fr-FR"/>
          </a:p>
        </p:txBody>
      </p:sp>
      <p:sp>
        <p:nvSpPr>
          <p:cNvPr id="6" name="Slide Number Placeholder 5"/>
          <p:cNvSpPr>
            <a:spLocks noGrp="1"/>
          </p:cNvSpPr>
          <p:nvPr>
            <p:ph type="sldNum" sz="quarter" idx="11"/>
          </p:nvPr>
        </p:nvSpPr>
        <p:spPr/>
        <p:txBody>
          <a:bodyPr/>
          <a:lstStyle/>
          <a:p>
            <a:fld id="{232C0D32-63FF-49BA-B8E5-31F20126DB1E}" type="slidenum">
              <a:rPr lang="fr-FR" smtClean="0"/>
              <a:t>‹N°›</a:t>
            </a:fld>
            <a:endParaRPr lang="fr-FR"/>
          </a:p>
        </p:txBody>
      </p:sp>
      <p:sp>
        <p:nvSpPr>
          <p:cNvPr id="7" name="Footer Placeholder 6"/>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Content Placeholder 13"/>
          <p:cNvSpPr>
            <a:spLocks noGrp="1"/>
          </p:cNvSpPr>
          <p:nvPr>
            <p:ph sz="quarter" idx="13"/>
          </p:nvPr>
        </p:nvSpPr>
        <p:spPr>
          <a:xfrm>
            <a:off x="914400" y="381000"/>
            <a:ext cx="4800600" cy="59436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394D6924-396A-4FC9-B47F-0CA91772247D}" type="datetimeFigureOut">
              <a:rPr lang="fr-FR" smtClean="0"/>
              <a:t>10/06/2014</a:t>
            </a:fld>
            <a:endParaRPr lang="fr-FR"/>
          </a:p>
        </p:txBody>
      </p:sp>
      <p:sp>
        <p:nvSpPr>
          <p:cNvPr id="10" name="Slide Number Placeholder 9"/>
          <p:cNvSpPr>
            <a:spLocks noGrp="1"/>
          </p:cNvSpPr>
          <p:nvPr>
            <p:ph type="sldNum" sz="quarter" idx="15"/>
          </p:nvPr>
        </p:nvSpPr>
        <p:spPr/>
        <p:txBody>
          <a:bodyPr/>
          <a:lstStyle/>
          <a:p>
            <a:fld id="{232C0D32-63FF-49BA-B8E5-31F20126DB1E}" type="slidenum">
              <a:rPr lang="fr-FR" smtClean="0"/>
              <a:t>‹N°›</a:t>
            </a:fld>
            <a:endParaRPr lang="fr-FR"/>
          </a:p>
        </p:txBody>
      </p:sp>
      <p:sp>
        <p:nvSpPr>
          <p:cNvPr id="13" name="Footer Placeholder 12"/>
          <p:cNvSpPr>
            <a:spLocks noGrp="1"/>
          </p:cNvSpPr>
          <p:nvPr>
            <p:ph type="ftr" sz="quarter" idx="16"/>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fr-FR" smtClean="0"/>
              <a:t>Modifiez le style du titre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94D6924-396A-4FC9-B47F-0CA91772247D}" type="datetimeFigureOut">
              <a:rPr lang="fr-FR" smtClean="0"/>
              <a:t>10/06/2014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2C0D32-63FF-49BA-B8E5-31F20126DB1E}" type="slidenum">
              <a:rPr lang="fr-FR" smtClean="0"/>
              <a:t>‹N°›</a:t>
            </a:fld>
            <a:endParaRPr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fr-F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232C0D32-63FF-49BA-B8E5-31F20126DB1E}" type="slidenum">
              <a:rPr lang="fr-FR" smtClean="0"/>
              <a:t>‹N°›</a:t>
            </a:fld>
            <a:endParaRPr lang="fr-F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394D6924-396A-4FC9-B47F-0CA91772247D}" type="datetimeFigureOut">
              <a:rPr lang="fr-FR" smtClean="0"/>
              <a:t>10/06/2014</a:t>
            </a:fld>
            <a:endParaRPr lang="fr-FR"/>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Sociologie.docx" TargetMode="External"/><Relationship Id="rId7" Type="http://schemas.openxmlformats.org/officeDocument/2006/relationships/hyperlink" Target="Didactique.docx" TargetMode="External"/><Relationship Id="rId2" Type="http://schemas.openxmlformats.org/officeDocument/2006/relationships/hyperlink" Target="Eclairages%20sur%20le%20concept%20de%20contr&#244;le.docx" TargetMode="External"/><Relationship Id="rId1" Type="http://schemas.openxmlformats.org/officeDocument/2006/relationships/slideLayout" Target="../slideLayouts/slideLayout1.xml"/><Relationship Id="rId6" Type="http://schemas.openxmlformats.org/officeDocument/2006/relationships/hyperlink" Target="Math&#233;matique.docx" TargetMode="External"/><Relationship Id="rId5" Type="http://schemas.openxmlformats.org/officeDocument/2006/relationships/hyperlink" Target="Education%20math&#233;matique.docx" TargetMode="External"/><Relationship Id="rId4" Type="http://schemas.openxmlformats.org/officeDocument/2006/relationships/hyperlink" Target="psychologie.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Composantes%20du%20contr&#244;le_dia.docx" TargetMode="External"/><Relationship Id="rId2" Type="http://schemas.openxmlformats.org/officeDocument/2006/relationships/hyperlink" Target="caract&#233;risation%20des%20composantes%20de%20contr&#244;le.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851920" y="4581128"/>
            <a:ext cx="5069160" cy="1104528"/>
          </a:xfrm>
        </p:spPr>
        <p:txBody>
          <a:bodyPr>
            <a:normAutofit/>
          </a:bodyPr>
          <a:lstStyle/>
          <a:p>
            <a:r>
              <a:rPr lang="fr-FR" sz="2000" b="1" dirty="0" smtClean="0">
                <a:solidFill>
                  <a:schemeClr val="tx1"/>
                </a:solidFill>
              </a:rPr>
              <a:t>              Prof: </a:t>
            </a:r>
            <a:r>
              <a:rPr lang="fr-FR" sz="2000" b="1" dirty="0" err="1" smtClean="0">
                <a:solidFill>
                  <a:schemeClr val="tx1"/>
                </a:solidFill>
              </a:rPr>
              <a:t>Said</a:t>
            </a:r>
            <a:r>
              <a:rPr lang="fr-FR" sz="2000" b="1" dirty="0" smtClean="0">
                <a:solidFill>
                  <a:schemeClr val="tx1"/>
                </a:solidFill>
              </a:rPr>
              <a:t> </a:t>
            </a:r>
            <a:r>
              <a:rPr lang="fr-FR" sz="2000" b="1" dirty="0" err="1" smtClean="0">
                <a:solidFill>
                  <a:schemeClr val="tx1"/>
                </a:solidFill>
              </a:rPr>
              <a:t>Abouhanifa</a:t>
            </a:r>
            <a:r>
              <a:rPr lang="fr-FR" sz="2000" b="1" dirty="0" smtClean="0">
                <a:solidFill>
                  <a:schemeClr val="tx1"/>
                </a:solidFill>
              </a:rPr>
              <a:t> </a:t>
            </a:r>
            <a:endParaRPr lang="fr-FR" sz="2000" dirty="0" smtClean="0">
              <a:solidFill>
                <a:schemeClr val="tx1"/>
              </a:solidFill>
            </a:endParaRPr>
          </a:p>
        </p:txBody>
      </p:sp>
      <p:sp>
        <p:nvSpPr>
          <p:cNvPr id="12289" name="Rectangle 1"/>
          <p:cNvSpPr>
            <a:spLocks noChangeArrowheads="1"/>
          </p:cNvSpPr>
          <p:nvPr/>
        </p:nvSpPr>
        <p:spPr bwMode="auto">
          <a:xfrm>
            <a:off x="4362028" y="1772816"/>
            <a:ext cx="184731"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ZoneTexte 1"/>
          <p:cNvSpPr txBox="1"/>
          <p:nvPr/>
        </p:nvSpPr>
        <p:spPr>
          <a:xfrm>
            <a:off x="1159736" y="2142148"/>
            <a:ext cx="6724631" cy="2062103"/>
          </a:xfrm>
          <a:prstGeom prst="rect">
            <a:avLst/>
          </a:prstGeom>
          <a:noFill/>
        </p:spPr>
        <p:txBody>
          <a:bodyPr wrap="square" rtlCol="0">
            <a:spAutoFit/>
          </a:bodyPr>
          <a:lstStyle/>
          <a:p>
            <a:pPr algn="ctr"/>
            <a:r>
              <a:rPr lang="fr-FR" sz="3200" b="1" dirty="0">
                <a:solidFill>
                  <a:schemeClr val="accent1">
                    <a:lumMod val="75000"/>
                  </a:schemeClr>
                </a:solidFill>
                <a:latin typeface="Mongolian Baiti" pitchFamily="66" charset="0"/>
                <a:cs typeface="Mongolian Baiti" pitchFamily="66" charset="0"/>
              </a:rPr>
              <a:t>Caractérisation des situations favorisant le développement </a:t>
            </a:r>
            <a:r>
              <a:rPr lang="fr-FR" sz="3200" b="1" dirty="0" smtClean="0">
                <a:solidFill>
                  <a:schemeClr val="accent1">
                    <a:lumMod val="75000"/>
                  </a:schemeClr>
                </a:solidFill>
                <a:latin typeface="Mongolian Baiti" pitchFamily="66" charset="0"/>
                <a:cs typeface="Mongolian Baiti" pitchFamily="66" charset="0"/>
              </a:rPr>
              <a:t>du </a:t>
            </a:r>
            <a:r>
              <a:rPr lang="fr-FR" sz="3200" b="1" dirty="0">
                <a:solidFill>
                  <a:schemeClr val="accent1">
                    <a:lumMod val="75000"/>
                  </a:schemeClr>
                </a:solidFill>
                <a:latin typeface="Mongolian Baiti" pitchFamily="66" charset="0"/>
                <a:cs typeface="Mongolian Baiti" pitchFamily="66" charset="0"/>
              </a:rPr>
              <a:t>contrôle exercé par les étudiants sur l'activité mathématique </a:t>
            </a:r>
            <a:endParaRPr lang="fr-FR" sz="3200" dirty="0">
              <a:solidFill>
                <a:schemeClr val="accent1">
                  <a:lumMod val="75000"/>
                </a:schemeClr>
              </a:solidFill>
              <a:latin typeface="Mongolian Baiti" pitchFamily="66" charset="0"/>
              <a:cs typeface="Mongolian Baiti" pitchFamily="66" charset="0"/>
            </a:endParaRPr>
          </a:p>
        </p:txBody>
      </p:sp>
      <p:sp>
        <p:nvSpPr>
          <p:cNvPr id="4" name="ZoneTexte 3"/>
          <p:cNvSpPr txBox="1"/>
          <p:nvPr/>
        </p:nvSpPr>
        <p:spPr>
          <a:xfrm>
            <a:off x="683568" y="476672"/>
            <a:ext cx="6984776" cy="523220"/>
          </a:xfrm>
          <a:prstGeom prst="rect">
            <a:avLst/>
          </a:prstGeom>
          <a:noFill/>
        </p:spPr>
        <p:txBody>
          <a:bodyPr wrap="square" rtlCol="0">
            <a:spAutoFit/>
          </a:bodyPr>
          <a:lstStyle/>
          <a:p>
            <a:r>
              <a:rPr lang="fr-FR" sz="2800" dirty="0" smtClean="0">
                <a:solidFill>
                  <a:srgbClr val="7030A0"/>
                </a:solidFill>
              </a:rPr>
              <a:t>CRMEF –CO  SETTAT</a:t>
            </a:r>
            <a:endParaRPr lang="fr-FR" sz="2800" dirty="0">
              <a:solidFill>
                <a:srgbClr val="7030A0"/>
              </a:solidFill>
            </a:endParaRPr>
          </a:p>
        </p:txBody>
      </p:sp>
      <p:sp>
        <p:nvSpPr>
          <p:cNvPr id="7" name="ZoneTexte 6"/>
          <p:cNvSpPr txBox="1"/>
          <p:nvPr/>
        </p:nvSpPr>
        <p:spPr>
          <a:xfrm>
            <a:off x="509600" y="5629628"/>
            <a:ext cx="7704856" cy="646331"/>
          </a:xfrm>
          <a:prstGeom prst="rect">
            <a:avLst/>
          </a:prstGeom>
          <a:noFill/>
        </p:spPr>
        <p:txBody>
          <a:bodyPr wrap="square" rtlCol="0">
            <a:spAutoFit/>
          </a:bodyPr>
          <a:lstStyle/>
          <a:p>
            <a:pPr algn="ctr"/>
            <a:r>
              <a:rPr lang="fr-FR" dirty="0" smtClean="0"/>
              <a:t>OMSEFEM- Première </a:t>
            </a:r>
            <a:r>
              <a:rPr lang="fr-FR" dirty="0"/>
              <a:t>école d’été de didactique des </a:t>
            </a:r>
            <a:r>
              <a:rPr lang="fr-FR" dirty="0" smtClean="0"/>
              <a:t>mathématiques</a:t>
            </a:r>
            <a:endParaRPr lang="fr-FR" dirty="0"/>
          </a:p>
          <a:p>
            <a:pPr algn="ctr"/>
            <a:r>
              <a:rPr lang="fr-FR" dirty="0" smtClean="0"/>
              <a:t>du </a:t>
            </a:r>
            <a:r>
              <a:rPr lang="fr-FR" dirty="0"/>
              <a:t>10 au 13 Juin 2014 à </a:t>
            </a:r>
            <a:r>
              <a:rPr lang="fr-FR" dirty="0" smtClean="0"/>
              <a:t>Rabat</a:t>
            </a:r>
            <a:endParaRPr lang="fr-FR" dirty="0"/>
          </a:p>
        </p:txBody>
      </p:sp>
    </p:spTree>
    <p:extLst>
      <p:ext uri="{BB962C8B-B14F-4D97-AF65-F5344CB8AC3E}">
        <p14:creationId xmlns:p14="http://schemas.microsoft.com/office/powerpoint/2010/main" val="3365610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74638"/>
            <a:ext cx="8208912" cy="778098"/>
          </a:xfrm>
        </p:spPr>
        <p:txBody>
          <a:bodyPr>
            <a:normAutofit fontScale="90000"/>
          </a:bodyPr>
          <a:lstStyle/>
          <a:p>
            <a:r>
              <a:rPr lang="fr-FR" sz="2400" b="1" dirty="0" smtClean="0">
                <a:solidFill>
                  <a:srgbClr val="C00000"/>
                </a:solidFill>
                <a:latin typeface="Arial Unicode MS" pitchFamily="34" charset="-128"/>
                <a:ea typeface="Arial Unicode MS" pitchFamily="34" charset="-128"/>
                <a:cs typeface="Arial Unicode MS" pitchFamily="34" charset="-128"/>
              </a:rPr>
              <a:t>Analyse de </a:t>
            </a:r>
            <a:r>
              <a:rPr lang="fr-FR" sz="2400" b="1" dirty="0">
                <a:solidFill>
                  <a:srgbClr val="C00000"/>
                </a:solidFill>
                <a:latin typeface="Arial Unicode MS" pitchFamily="34" charset="-128"/>
                <a:ea typeface="Arial Unicode MS" pitchFamily="34" charset="-128"/>
                <a:cs typeface="Arial Unicode MS" pitchFamily="34" charset="-128"/>
              </a:rPr>
              <a:t>la situation « comportement du consommateur » sous l’angle des composantes de contrôle</a:t>
            </a:r>
          </a:p>
        </p:txBody>
      </p:sp>
      <p:sp>
        <p:nvSpPr>
          <p:cNvPr id="3" name="Espace réservé du contenu 2"/>
          <p:cNvSpPr>
            <a:spLocks noGrp="1"/>
          </p:cNvSpPr>
          <p:nvPr>
            <p:ph idx="1"/>
          </p:nvPr>
        </p:nvSpPr>
        <p:spPr>
          <a:xfrm>
            <a:off x="683568" y="1196752"/>
            <a:ext cx="8003232" cy="4752528"/>
          </a:xfrm>
        </p:spPr>
        <p:txBody>
          <a:bodyPr>
            <a:normAutofit fontScale="85000" lnSpcReduction="20000"/>
          </a:bodyPr>
          <a:lstStyle/>
          <a:p>
            <a:pPr marL="0" indent="0">
              <a:buNone/>
            </a:pPr>
            <a:r>
              <a:rPr lang="fr-FR" dirty="0"/>
              <a:t>Dans la mise en œuvre ; et à partir de la fonction d’utilité </a:t>
            </a:r>
            <a:endParaRPr lang="fr-FR" dirty="0" smtClean="0"/>
          </a:p>
          <a:p>
            <a:pPr marL="0" indent="0">
              <a:buNone/>
            </a:pPr>
            <a:r>
              <a:rPr lang="fr-FR" dirty="0" smtClean="0"/>
              <a:t>U(x</a:t>
            </a:r>
            <a:r>
              <a:rPr lang="fr-FR" dirty="0"/>
              <a:t>, y) et de la contrainte  </a:t>
            </a:r>
            <a:r>
              <a:rPr lang="fr-FR" dirty="0" smtClean="0"/>
              <a:t>c(x</a:t>
            </a:r>
            <a:r>
              <a:rPr lang="fr-FR" dirty="0"/>
              <a:t>, y) = 0. </a:t>
            </a:r>
            <a:endParaRPr lang="fr-FR" dirty="0" smtClean="0"/>
          </a:p>
          <a:p>
            <a:pPr marL="0" indent="0">
              <a:buNone/>
            </a:pPr>
            <a:r>
              <a:rPr lang="fr-FR" dirty="0" smtClean="0"/>
              <a:t>L’étudiant </a:t>
            </a:r>
            <a:r>
              <a:rPr lang="fr-FR" dirty="0"/>
              <a:t>sera en mesure de :</a:t>
            </a:r>
          </a:p>
          <a:p>
            <a:r>
              <a:rPr lang="fr-FR" dirty="0" smtClean="0"/>
              <a:t>Former </a:t>
            </a:r>
            <a:r>
              <a:rPr lang="fr-FR" dirty="0"/>
              <a:t>une fonction auxiliaire appelée un lagrangien : </a:t>
            </a:r>
            <a:r>
              <a:rPr lang="fr-FR" dirty="0" smtClean="0"/>
              <a:t>        L(x</a:t>
            </a:r>
            <a:r>
              <a:rPr lang="fr-FR" dirty="0"/>
              <a:t>, </a:t>
            </a:r>
            <a:r>
              <a:rPr lang="fr-FR" dirty="0" err="1"/>
              <a:t>y,λ</a:t>
            </a:r>
            <a:r>
              <a:rPr lang="fr-FR" dirty="0"/>
              <a:t> ) = U(x, y) + λ c(x, </a:t>
            </a:r>
            <a:r>
              <a:rPr lang="fr-FR" dirty="0" smtClean="0"/>
              <a:t>y) Où </a:t>
            </a:r>
            <a:r>
              <a:rPr lang="fr-FR" dirty="0"/>
              <a:t>¸ λ (multiplicateur de Lagrange) est une inconnue. </a:t>
            </a:r>
          </a:p>
          <a:p>
            <a:r>
              <a:rPr lang="fr-FR" dirty="0" smtClean="0"/>
              <a:t>Identifier </a:t>
            </a:r>
            <a:r>
              <a:rPr lang="fr-FR" dirty="0"/>
              <a:t>les points critiques (résoudre le système de trois équations à trois inconnus formé par les dérivées partielles premières de L par rapport à x, y et λ).</a:t>
            </a:r>
          </a:p>
          <a:p>
            <a:r>
              <a:rPr lang="fr-FR" dirty="0" smtClean="0"/>
              <a:t>Faire </a:t>
            </a:r>
            <a:r>
              <a:rPr lang="fr-FR" dirty="0"/>
              <a:t>le lien entre la notion du développement limité à l’ordre 2 d’une fonction de 2 variables et la définition du concept extremum.</a:t>
            </a:r>
          </a:p>
          <a:p>
            <a:r>
              <a:rPr lang="fr-FR" dirty="0" smtClean="0"/>
              <a:t>Faire </a:t>
            </a:r>
            <a:r>
              <a:rPr lang="fr-FR" dirty="0"/>
              <a:t>le lien entre les dérivées partielles secondes et le discriminant ∆. </a:t>
            </a:r>
          </a:p>
          <a:p>
            <a:endParaRPr lang="fr-FR" dirty="0"/>
          </a:p>
        </p:txBody>
      </p:sp>
    </p:spTree>
    <p:extLst>
      <p:ext uri="{BB962C8B-B14F-4D97-AF65-F5344CB8AC3E}">
        <p14:creationId xmlns:p14="http://schemas.microsoft.com/office/powerpoint/2010/main" val="2307369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87624" y="260648"/>
            <a:ext cx="7632848" cy="949569"/>
          </a:xfrm>
        </p:spPr>
        <p:txBody>
          <a:bodyPr>
            <a:noAutofit/>
          </a:bodyPr>
          <a:lstStyle/>
          <a:p>
            <a:pPr algn="l">
              <a:spcBef>
                <a:spcPct val="0"/>
              </a:spcBef>
            </a:pPr>
            <a:r>
              <a:rPr lang="fr-FR" sz="2200" b="1" dirty="0">
                <a:ln w="12700">
                  <a:solidFill>
                    <a:schemeClr val="tx2"/>
                  </a:solidFill>
                </a:ln>
                <a:solidFill>
                  <a:srgbClr val="C00000"/>
                </a:solidFill>
                <a:effectLst>
                  <a:outerShdw blurRad="50800" dist="38100" dir="8100000" algn="tr" rotWithShape="0">
                    <a:prstClr val="black">
                      <a:alpha val="40000"/>
                    </a:prstClr>
                  </a:outerShdw>
                </a:effectLst>
                <a:latin typeface="Arial Unicode MS" pitchFamily="34" charset="-128"/>
                <a:ea typeface="Arial Unicode MS" pitchFamily="34" charset="-128"/>
                <a:cs typeface="Arial Unicode MS" pitchFamily="34" charset="-128"/>
              </a:rPr>
              <a:t>Analyse de la situation « comportement du </a:t>
            </a:r>
            <a:endParaRPr lang="fr-FR" sz="2200" b="1" dirty="0" smtClean="0">
              <a:ln w="12700">
                <a:solidFill>
                  <a:schemeClr val="tx2"/>
                </a:solidFill>
              </a:ln>
              <a:solidFill>
                <a:srgbClr val="C00000"/>
              </a:solidFill>
              <a:effectLst>
                <a:outerShdw blurRad="50800" dist="38100" dir="8100000" algn="tr" rotWithShape="0">
                  <a:prstClr val="black">
                    <a:alpha val="40000"/>
                  </a:prstClr>
                </a:outerShdw>
              </a:effectLst>
              <a:latin typeface="Arial Unicode MS" pitchFamily="34" charset="-128"/>
              <a:ea typeface="Arial Unicode MS" pitchFamily="34" charset="-128"/>
              <a:cs typeface="Arial Unicode MS" pitchFamily="34" charset="-128"/>
            </a:endParaRPr>
          </a:p>
          <a:p>
            <a:pPr algn="l">
              <a:spcBef>
                <a:spcPct val="0"/>
              </a:spcBef>
            </a:pPr>
            <a:r>
              <a:rPr lang="fr-FR" sz="2200" b="1" dirty="0" smtClean="0">
                <a:ln w="12700">
                  <a:solidFill>
                    <a:schemeClr val="tx2"/>
                  </a:solidFill>
                </a:ln>
                <a:solidFill>
                  <a:srgbClr val="C00000"/>
                </a:solidFill>
                <a:effectLst>
                  <a:outerShdw blurRad="50800" dist="38100" dir="8100000" algn="tr" rotWithShape="0">
                    <a:prstClr val="black">
                      <a:alpha val="40000"/>
                    </a:prstClr>
                  </a:outerShdw>
                </a:effectLst>
                <a:latin typeface="Arial Unicode MS" pitchFamily="34" charset="-128"/>
                <a:ea typeface="Arial Unicode MS" pitchFamily="34" charset="-128"/>
                <a:cs typeface="Arial Unicode MS" pitchFamily="34" charset="-128"/>
              </a:rPr>
              <a:t>consommateur </a:t>
            </a:r>
            <a:r>
              <a:rPr lang="fr-FR" sz="2200" b="1" dirty="0">
                <a:ln w="12700">
                  <a:solidFill>
                    <a:schemeClr val="tx2"/>
                  </a:solidFill>
                </a:ln>
                <a:solidFill>
                  <a:srgbClr val="C00000"/>
                </a:solidFill>
                <a:effectLst>
                  <a:outerShdw blurRad="50800" dist="38100" dir="8100000" algn="tr" rotWithShape="0">
                    <a:prstClr val="black">
                      <a:alpha val="40000"/>
                    </a:prstClr>
                  </a:outerShdw>
                </a:effectLst>
                <a:latin typeface="Arial Unicode MS" pitchFamily="34" charset="-128"/>
                <a:ea typeface="Arial Unicode MS" pitchFamily="34" charset="-128"/>
                <a:cs typeface="Arial Unicode MS" pitchFamily="34" charset="-128"/>
              </a:rPr>
              <a:t>» sous l’angle des composantes de contrôle</a:t>
            </a:r>
          </a:p>
        </p:txBody>
      </p:sp>
      <p:sp>
        <p:nvSpPr>
          <p:cNvPr id="6" name="ZoneTexte 5"/>
          <p:cNvSpPr txBox="1"/>
          <p:nvPr/>
        </p:nvSpPr>
        <p:spPr>
          <a:xfrm>
            <a:off x="1115616" y="1772816"/>
            <a:ext cx="7344816" cy="3416320"/>
          </a:xfrm>
          <a:prstGeom prst="rect">
            <a:avLst/>
          </a:prstGeom>
          <a:noFill/>
        </p:spPr>
        <p:txBody>
          <a:bodyPr wrap="square" rtlCol="0">
            <a:spAutoFit/>
          </a:bodyPr>
          <a:lstStyle/>
          <a:p>
            <a:r>
              <a:rPr lang="fr-FR" dirty="0"/>
              <a:t>On peut s’attendre à ce que l’étudiant réécrit la fonction auxiliaire </a:t>
            </a:r>
            <a:endParaRPr lang="fr-FR" dirty="0" smtClean="0"/>
          </a:p>
          <a:p>
            <a:pPr algn="just"/>
            <a:r>
              <a:rPr lang="fr-FR" dirty="0" smtClean="0"/>
              <a:t>L(x</a:t>
            </a:r>
            <a:r>
              <a:rPr lang="fr-FR" dirty="0"/>
              <a:t>, y</a:t>
            </a:r>
            <a:r>
              <a:rPr lang="fr-FR" dirty="0" smtClean="0"/>
              <a:t>, λ </a:t>
            </a:r>
            <a:r>
              <a:rPr lang="fr-FR" dirty="0"/>
              <a:t>) = U(x, y) + λ c(x, y) ; un engagement réfléchi peut s’exprimer par un retour aux fondements et à la recherche du sens pour savoir d’où provient les conventions (lorsqu’il s’agit de maximiser, en utilise la fonction suivante : </a:t>
            </a:r>
            <a:endParaRPr lang="fr-FR" dirty="0" smtClean="0"/>
          </a:p>
          <a:p>
            <a:r>
              <a:rPr lang="fr-FR" dirty="0" smtClean="0"/>
              <a:t>L(x</a:t>
            </a:r>
            <a:r>
              <a:rPr lang="fr-FR" dirty="0"/>
              <a:t>, y, λ ) = U(x, y) + λ c(x, y) et lorsqu’il s’agit de minimiser, en utilise : </a:t>
            </a:r>
            <a:endParaRPr lang="fr-FR" dirty="0" smtClean="0"/>
          </a:p>
          <a:p>
            <a:r>
              <a:rPr lang="fr-FR" dirty="0" smtClean="0"/>
              <a:t>L(x</a:t>
            </a:r>
            <a:r>
              <a:rPr lang="fr-FR" dirty="0"/>
              <a:t>, y</a:t>
            </a:r>
            <a:r>
              <a:rPr lang="fr-FR" dirty="0" smtClean="0"/>
              <a:t>, λ </a:t>
            </a:r>
            <a:r>
              <a:rPr lang="fr-FR" dirty="0"/>
              <a:t>) = U(x, y) - λ c(x, y)). Ceci demande un certain contrôle sémantique puisque l’étudiant doit choisir entre le signe positif ou négatif. </a:t>
            </a:r>
            <a:br>
              <a:rPr lang="fr-FR" dirty="0"/>
            </a:br>
            <a:r>
              <a:rPr lang="fr-FR" dirty="0"/>
              <a:t>Ensuite, il aura besoin d’un contrôle syntaxique pour identifier les points critiques en manipulant les dérivées partielles premières afin de résoudre le système de trois équations à trois inconnus, dont la valeur de λ ne présente pas d’intérêt et n’est pas donc à chercher.</a:t>
            </a:r>
            <a:br>
              <a:rPr lang="fr-FR" dirty="0"/>
            </a:br>
            <a:endParaRPr lang="fr-FR" dirty="0"/>
          </a:p>
        </p:txBody>
      </p:sp>
    </p:spTree>
    <p:extLst>
      <p:ext uri="{BB962C8B-B14F-4D97-AF65-F5344CB8AC3E}">
        <p14:creationId xmlns:p14="http://schemas.microsoft.com/office/powerpoint/2010/main" val="3595799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43609" y="201702"/>
            <a:ext cx="7704856" cy="949569"/>
          </a:xfrm>
        </p:spPr>
        <p:txBody>
          <a:bodyPr>
            <a:noAutofit/>
          </a:bodyPr>
          <a:lstStyle/>
          <a:p>
            <a:pPr algn="l">
              <a:spcBef>
                <a:spcPct val="0"/>
              </a:spcBef>
            </a:pPr>
            <a:r>
              <a:rPr lang="fr-FR" sz="2200" b="1" dirty="0">
                <a:ln w="12700">
                  <a:solidFill>
                    <a:schemeClr val="tx2"/>
                  </a:solidFill>
                </a:ln>
                <a:solidFill>
                  <a:srgbClr val="C00000"/>
                </a:solidFill>
                <a:effectLst>
                  <a:outerShdw blurRad="50800" dist="38100" dir="8100000" algn="tr" rotWithShape="0">
                    <a:prstClr val="black">
                      <a:alpha val="40000"/>
                    </a:prstClr>
                  </a:outerShdw>
                </a:effectLst>
                <a:latin typeface="Arial Unicode MS" pitchFamily="34" charset="-128"/>
                <a:ea typeface="Arial Unicode MS" pitchFamily="34" charset="-128"/>
                <a:cs typeface="Arial Unicode MS" pitchFamily="34" charset="-128"/>
              </a:rPr>
              <a:t>Analyse de la situation « comportement du </a:t>
            </a:r>
          </a:p>
          <a:p>
            <a:pPr algn="l">
              <a:spcBef>
                <a:spcPct val="0"/>
              </a:spcBef>
            </a:pPr>
            <a:r>
              <a:rPr lang="fr-FR" sz="2200" b="1" dirty="0">
                <a:ln w="12700">
                  <a:solidFill>
                    <a:schemeClr val="tx2"/>
                  </a:solidFill>
                </a:ln>
                <a:solidFill>
                  <a:srgbClr val="C00000"/>
                </a:solidFill>
                <a:effectLst>
                  <a:outerShdw blurRad="50800" dist="38100" dir="8100000" algn="tr" rotWithShape="0">
                    <a:prstClr val="black">
                      <a:alpha val="40000"/>
                    </a:prstClr>
                  </a:outerShdw>
                </a:effectLst>
                <a:latin typeface="Arial Unicode MS" pitchFamily="34" charset="-128"/>
                <a:ea typeface="Arial Unicode MS" pitchFamily="34" charset="-128"/>
                <a:cs typeface="Arial Unicode MS" pitchFamily="34" charset="-128"/>
              </a:rPr>
              <a:t>consommateur » sous l’angle des composantes de contrôle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484784"/>
            <a:ext cx="7488832"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761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pPr algn="ctr"/>
            <a:r>
              <a:rPr lang="fr-FR" sz="2400" b="1" dirty="0" smtClean="0">
                <a:solidFill>
                  <a:srgbClr val="C00000"/>
                </a:solidFill>
                <a:latin typeface="Arial Unicode MS" pitchFamily="34" charset="-128"/>
                <a:ea typeface="Arial Unicode MS" pitchFamily="34" charset="-128"/>
                <a:cs typeface="Arial Unicode MS" pitchFamily="34" charset="-128"/>
              </a:rPr>
              <a:t>Interprétations </a:t>
            </a:r>
            <a:r>
              <a:rPr lang="fr-FR" sz="2400" b="1" dirty="0">
                <a:solidFill>
                  <a:srgbClr val="C00000"/>
                </a:solidFill>
                <a:latin typeface="Arial Unicode MS" pitchFamily="34" charset="-128"/>
                <a:ea typeface="Arial Unicode MS" pitchFamily="34" charset="-128"/>
                <a:cs typeface="Arial Unicode MS" pitchFamily="34" charset="-128"/>
              </a:rPr>
              <a:t>des productions des étudiants et les enseignements sollicités de l’activité du contrôle</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755576" y="1052736"/>
            <a:ext cx="792088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539552" y="5733256"/>
            <a:ext cx="8280920" cy="830997"/>
          </a:xfrm>
          <a:prstGeom prst="rect">
            <a:avLst/>
          </a:prstGeom>
          <a:noFill/>
        </p:spPr>
        <p:txBody>
          <a:bodyPr wrap="square" rtlCol="0">
            <a:spAutoFit/>
          </a:bodyPr>
          <a:lstStyle/>
          <a:p>
            <a:r>
              <a:rPr lang="fr-FR" sz="1200" dirty="0" smtClean="0"/>
              <a:t>1 </a:t>
            </a:r>
            <a:r>
              <a:rPr lang="fr-FR" sz="1200" dirty="0"/>
              <a:t>: signifie que l’on a observé des indicateurs que l’étudiant a exercé une action mathématiques liée à cette composante.</a:t>
            </a:r>
          </a:p>
          <a:p>
            <a:r>
              <a:rPr lang="fr-FR" sz="1200" dirty="0"/>
              <a:t>1- : signifie que l’action menée par l’étudiant comportait certaines erreurs.</a:t>
            </a:r>
          </a:p>
          <a:p>
            <a:r>
              <a:rPr lang="fr-FR" sz="1200" dirty="0"/>
              <a:t>0 : signifie absence d’indicateurs liés à cette composante que l’étudiant doit exercer pour accéder au contrôle espéré.</a:t>
            </a:r>
          </a:p>
          <a:p>
            <a:r>
              <a:rPr lang="fr-FR" sz="1200" dirty="0"/>
              <a:t>- : signifie que l’étudiant n’a émet aucune réponse.</a:t>
            </a:r>
          </a:p>
        </p:txBody>
      </p:sp>
    </p:spTree>
    <p:extLst>
      <p:ext uri="{BB962C8B-B14F-4D97-AF65-F5344CB8AC3E}">
        <p14:creationId xmlns:p14="http://schemas.microsoft.com/office/powerpoint/2010/main" val="896384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260648"/>
            <a:ext cx="7239000" cy="720080"/>
          </a:xfrm>
        </p:spPr>
        <p:txBody>
          <a:bodyPr/>
          <a:lstStyle/>
          <a:p>
            <a:r>
              <a:rPr lang="fr-FR" sz="2200" dirty="0">
                <a:solidFill>
                  <a:srgbClr val="C00000"/>
                </a:solidFill>
                <a:latin typeface="Arial Unicode MS" pitchFamily="34" charset="-128"/>
                <a:ea typeface="Arial Unicode MS" pitchFamily="34" charset="-128"/>
                <a:cs typeface="Arial Unicode MS" pitchFamily="34" charset="-128"/>
              </a:rPr>
              <a:t>Interprétations des productions des étudiants et les enseignements sollicités de l’activité du contrôle</a:t>
            </a:r>
          </a:p>
        </p:txBody>
      </p:sp>
      <p:sp>
        <p:nvSpPr>
          <p:cNvPr id="5" name="ZoneTexte 4"/>
          <p:cNvSpPr txBox="1"/>
          <p:nvPr/>
        </p:nvSpPr>
        <p:spPr>
          <a:xfrm>
            <a:off x="755576" y="1628800"/>
            <a:ext cx="7344816" cy="2862322"/>
          </a:xfrm>
          <a:prstGeom prst="rect">
            <a:avLst/>
          </a:prstGeom>
          <a:noFill/>
        </p:spPr>
        <p:txBody>
          <a:bodyPr wrap="square" rtlCol="0">
            <a:spAutoFit/>
          </a:bodyPr>
          <a:lstStyle/>
          <a:p>
            <a:r>
              <a:rPr lang="fr-FR" dirty="0"/>
              <a:t>au cours de l’analyse des productions des étudiants, elle était plus remarquable d’évaluer le contrôle sémantique et des </a:t>
            </a:r>
            <a:r>
              <a:rPr lang="fr-FR" dirty="0" err="1"/>
              <a:t>métaconnaissances</a:t>
            </a:r>
            <a:r>
              <a:rPr lang="fr-FR" dirty="0"/>
              <a:t>. En effet, la demande était tellement grande au niveau du sens et des </a:t>
            </a:r>
            <a:r>
              <a:rPr lang="fr-FR" dirty="0" err="1"/>
              <a:t>métaconnaissnces</a:t>
            </a:r>
            <a:r>
              <a:rPr lang="fr-FR" dirty="0"/>
              <a:t> que le contrôle syntaxique qui ne sert qu’outil.    </a:t>
            </a:r>
          </a:p>
          <a:p>
            <a:r>
              <a:rPr lang="fr-FR" dirty="0"/>
              <a:t>De plus, aucune démarche évoquée par les étudiants ne montre la présente d’indicateurs de sensibilité à la contradiction ou de la capacité à la surpasser. </a:t>
            </a:r>
            <a:endParaRPr lang="fr-FR" dirty="0" smtClean="0"/>
          </a:p>
          <a:p>
            <a:endParaRPr lang="fr-FR" dirty="0"/>
          </a:p>
          <a:p>
            <a:r>
              <a:rPr lang="fr-FR" dirty="0" smtClean="0"/>
              <a:t>L’étudiant </a:t>
            </a:r>
            <a:r>
              <a:rPr lang="fr-FR" dirty="0"/>
              <a:t>ET14 n’a pas pu réagir face à l’erreur suivante (extrait de sa solution) :</a:t>
            </a:r>
          </a:p>
          <a:p>
            <a:r>
              <a:rPr lang="fr-FR" dirty="0"/>
              <a:t>…</a:t>
            </a:r>
            <a:r>
              <a:rPr lang="fr-FR" b="1" dirty="0"/>
              <a:t>bien x = 19,2 et bien y = - 4,8 pour consommer et pour maximiser</a:t>
            </a:r>
          </a:p>
        </p:txBody>
      </p:sp>
    </p:spTree>
    <p:extLst>
      <p:ext uri="{BB962C8B-B14F-4D97-AF65-F5344CB8AC3E}">
        <p14:creationId xmlns:p14="http://schemas.microsoft.com/office/powerpoint/2010/main" val="823598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0"/>
            <a:ext cx="7239000" cy="836712"/>
          </a:xfrm>
        </p:spPr>
        <p:txBody>
          <a:bodyPr/>
          <a:lstStyle/>
          <a:p>
            <a:pPr algn="ctr"/>
            <a:r>
              <a:rPr lang="fr-FR" sz="2200" dirty="0" smtClean="0">
                <a:solidFill>
                  <a:srgbClr val="C00000"/>
                </a:solidFill>
                <a:latin typeface="Arial Unicode MS" pitchFamily="34" charset="-128"/>
                <a:ea typeface="Arial Unicode MS" pitchFamily="34" charset="-128"/>
                <a:cs typeface="Arial Unicode MS" pitchFamily="34" charset="-128"/>
              </a:rPr>
              <a:t>Conclusion</a:t>
            </a:r>
            <a:endParaRPr lang="fr-FR" sz="2200" dirty="0">
              <a:solidFill>
                <a:srgbClr val="C00000"/>
              </a:solidFill>
              <a:latin typeface="Arial Unicode MS" pitchFamily="34" charset="-128"/>
              <a:ea typeface="Arial Unicode MS" pitchFamily="34" charset="-128"/>
              <a:cs typeface="Arial Unicode MS" pitchFamily="34" charset="-128"/>
            </a:endParaRPr>
          </a:p>
        </p:txBody>
      </p:sp>
      <p:sp>
        <p:nvSpPr>
          <p:cNvPr id="3" name="Espace réservé du contenu 2"/>
          <p:cNvSpPr>
            <a:spLocks noGrp="1"/>
          </p:cNvSpPr>
          <p:nvPr>
            <p:ph idx="1"/>
          </p:nvPr>
        </p:nvSpPr>
        <p:spPr>
          <a:xfrm>
            <a:off x="683568" y="838200"/>
            <a:ext cx="8003232" cy="4419600"/>
          </a:xfrm>
        </p:spPr>
        <p:txBody>
          <a:bodyPr>
            <a:normAutofit fontScale="70000" lnSpcReduction="20000"/>
          </a:bodyPr>
          <a:lstStyle/>
          <a:p>
            <a:pPr algn="just"/>
            <a:endParaRPr lang="fr-FR" dirty="0" smtClean="0"/>
          </a:p>
          <a:p>
            <a:pPr algn="just"/>
            <a:r>
              <a:rPr lang="fr-FR" dirty="0" smtClean="0"/>
              <a:t> </a:t>
            </a:r>
            <a:r>
              <a:rPr lang="fr-FR" dirty="0"/>
              <a:t>Le genre de </a:t>
            </a:r>
            <a:r>
              <a:rPr lang="fr-FR" dirty="0" smtClean="0"/>
              <a:t>situations </a:t>
            </a:r>
            <a:r>
              <a:rPr lang="fr-FR" dirty="0"/>
              <a:t>proposées aux étudiants permet la mobilisation de nombreuses connaissances mathématiques et sollicitent d’avantage de faire appel aux différents indicateurs de l’activité de contrôle que doit exercer l’étudiant lors de la résolution de la situation. Le cadre de référence de l’activité de contrôle développé par les chercheurs ; ( </a:t>
            </a:r>
            <a:r>
              <a:rPr lang="fr-FR" dirty="0" err="1"/>
              <a:t>Saboya</a:t>
            </a:r>
            <a:r>
              <a:rPr lang="fr-FR" dirty="0"/>
              <a:t>, 2010) et (Dufour &amp; </a:t>
            </a:r>
            <a:r>
              <a:rPr lang="fr-FR" dirty="0" err="1"/>
              <a:t>Jeannotte</a:t>
            </a:r>
            <a:r>
              <a:rPr lang="fr-FR" dirty="0"/>
              <a:t>, 2013) ; nous a servis d’ancrage pour repérer et faire comprendre les difficultés qui entravent le processus de résolution de la situation complexe, voire, mettre en place les composantes du contrôle exercé par l’étudiant et recenser les éléments essentiels dans l’élaboration des situations d’apprentissages qui favorisent le développement des composantes de contrôle chez les étudiants. </a:t>
            </a:r>
          </a:p>
          <a:p>
            <a:pPr algn="just"/>
            <a:r>
              <a:rPr lang="fr-FR" dirty="0" smtClean="0"/>
              <a:t>le </a:t>
            </a:r>
            <a:r>
              <a:rPr lang="fr-FR" dirty="0"/>
              <a:t>manque de développements de différentes composantes du contrôle était l’origine de la non maitrise de la démarche de résolution de problème complexe. </a:t>
            </a:r>
          </a:p>
        </p:txBody>
      </p:sp>
    </p:spTree>
    <p:extLst>
      <p:ext uri="{BB962C8B-B14F-4D97-AF65-F5344CB8AC3E}">
        <p14:creationId xmlns:p14="http://schemas.microsoft.com/office/powerpoint/2010/main" val="3260744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83568" y="188640"/>
            <a:ext cx="7239000" cy="504056"/>
          </a:xfrm>
        </p:spPr>
        <p:txBody>
          <a:bodyPr/>
          <a:lstStyle/>
          <a:p>
            <a:pPr algn="ctr"/>
            <a:r>
              <a:rPr lang="fr-FR" sz="2200" dirty="0" smtClean="0">
                <a:solidFill>
                  <a:srgbClr val="C00000"/>
                </a:solidFill>
                <a:latin typeface="Arial Unicode MS" pitchFamily="34" charset="-128"/>
                <a:ea typeface="Arial Unicode MS" pitchFamily="34" charset="-128"/>
                <a:cs typeface="Arial Unicode MS" pitchFamily="34" charset="-128"/>
              </a:rPr>
              <a:t>Bibliographie</a:t>
            </a:r>
            <a:endParaRPr lang="fr-FR" sz="2200" dirty="0">
              <a:solidFill>
                <a:srgbClr val="C00000"/>
              </a:solidFill>
              <a:latin typeface="Arial Unicode MS" pitchFamily="34" charset="-128"/>
              <a:ea typeface="Arial Unicode MS" pitchFamily="34" charset="-128"/>
              <a:cs typeface="Arial Unicode MS" pitchFamily="34" charset="-128"/>
            </a:endParaRPr>
          </a:p>
        </p:txBody>
      </p:sp>
      <p:sp>
        <p:nvSpPr>
          <p:cNvPr id="5" name="ZoneTexte 4"/>
          <p:cNvSpPr txBox="1"/>
          <p:nvPr/>
        </p:nvSpPr>
        <p:spPr>
          <a:xfrm>
            <a:off x="251520" y="836712"/>
            <a:ext cx="8892480" cy="5909310"/>
          </a:xfrm>
          <a:prstGeom prst="rect">
            <a:avLst/>
          </a:prstGeom>
          <a:noFill/>
        </p:spPr>
        <p:txBody>
          <a:bodyPr wrap="square" rtlCol="0">
            <a:spAutoFit/>
          </a:bodyPr>
          <a:lstStyle/>
          <a:p>
            <a:r>
              <a:rPr lang="fr-FR" dirty="0"/>
              <a:t>ARTIGUE, M. (1993). Connaissances et </a:t>
            </a:r>
            <a:r>
              <a:rPr lang="fr-FR" dirty="0" err="1"/>
              <a:t>métaconnaissances</a:t>
            </a:r>
            <a:r>
              <a:rPr lang="fr-FR" dirty="0"/>
              <a:t> -une perspective didactique. Dans M. Baron A. Robert A. (</a:t>
            </a:r>
            <a:r>
              <a:rPr lang="fr-FR" dirty="0" err="1"/>
              <a:t>Dir</a:t>
            </a:r>
            <a:r>
              <a:rPr lang="fr-FR" dirty="0"/>
              <a:t>.), </a:t>
            </a:r>
            <a:r>
              <a:rPr lang="fr-FR" dirty="0" err="1"/>
              <a:t>Métaconnaissances</a:t>
            </a:r>
            <a:r>
              <a:rPr lang="fr-FR" dirty="0"/>
              <a:t> en </a:t>
            </a:r>
            <a:r>
              <a:rPr lang="fr-FR" dirty="0" err="1"/>
              <a:t>lA</a:t>
            </a:r>
            <a:r>
              <a:rPr lang="fr-FR" dirty="0"/>
              <a:t>, en EIAO et en didactique des mathématiques (p.29-54). Cahier de DIDIREM, IREM, Paris.</a:t>
            </a:r>
          </a:p>
          <a:p>
            <a:r>
              <a:rPr lang="fr-FR" dirty="0"/>
              <a:t>BEDNARZ, N. ET SABOYA, M. (2007). Questions didactiques soulevées par l'enseignement de l'algèbre auprès d'une élève en difficulté au secondaire: une étude de cas. Actes de l 'ACFAS 200S. Montréal (Québec). </a:t>
            </a:r>
          </a:p>
          <a:p>
            <a:r>
              <a:rPr lang="fr-FR" dirty="0"/>
              <a:t>BLOCH I. ( 2005d), 'La sémiotique de </a:t>
            </a:r>
            <a:r>
              <a:rPr lang="fr-FR" dirty="0" err="1"/>
              <a:t>C.S.Peirce</a:t>
            </a:r>
            <a:r>
              <a:rPr lang="fr-FR" dirty="0"/>
              <a:t> et la didactique des mathématiques : Vers  une analyse des processus de production et d'interprétation des signes mathématiques dans les situations d'apprentissage', Séminaire SFIDA 24, Université de Turin.</a:t>
            </a:r>
          </a:p>
          <a:p>
            <a:r>
              <a:rPr lang="fr-FR" dirty="0"/>
              <a:t>BLOCH, I. (2005). Quelques apports de la théorie des situations à la didactique des mathématiques dans l'enseignement secondaire et supérieur (Doctoral dissertation, Université Paris-Diderot-Paris VII).</a:t>
            </a:r>
          </a:p>
          <a:p>
            <a:r>
              <a:rPr lang="fr-FR" dirty="0"/>
              <a:t>BROUSSEAU G. (1996). L’enseignant dans la théorie des situations didactiques, in Actes de la 8ème Ecole d’Eté de didactique des mathématiques, in Perrin-</a:t>
            </a:r>
            <a:r>
              <a:rPr lang="fr-FR" dirty="0" err="1"/>
              <a:t>Glorian</a:t>
            </a:r>
            <a:r>
              <a:rPr lang="fr-FR" dirty="0"/>
              <a:t>, </a:t>
            </a:r>
            <a:r>
              <a:rPr lang="fr-FR" dirty="0" err="1"/>
              <a:t>Noirfalise</a:t>
            </a:r>
            <a:r>
              <a:rPr lang="fr-FR" dirty="0"/>
              <a:t> (</a:t>
            </a:r>
            <a:r>
              <a:rPr lang="fr-FR" dirty="0" err="1"/>
              <a:t>ed</a:t>
            </a:r>
            <a:r>
              <a:rPr lang="fr-FR" dirty="0"/>
              <a:t>), I.R.E.M. de Clermont-Ferrand, 3-46. </a:t>
            </a:r>
          </a:p>
          <a:p>
            <a:r>
              <a:rPr lang="fr-FR" dirty="0"/>
              <a:t>BROUSSEAU G. (1998). Théorie des situations didactiques, La pensée Sauvage. </a:t>
            </a:r>
          </a:p>
          <a:p>
            <a:r>
              <a:rPr lang="fr-FR" dirty="0"/>
              <a:t>BROUSSEAU, G. (1986). Fondements et méthodes de la didactique des mathématiques. Recherche en didactique des mathématiques, 7 (2),33-115. </a:t>
            </a:r>
          </a:p>
          <a:p>
            <a:r>
              <a:rPr lang="fr-FR" dirty="0"/>
              <a:t>BURGERMEISTER, P.F. &amp; CORAY, M., (2008 ). Processus de contrôles en résolution de problèmes dans le cadre de la proportionnalité des grandeurs : une analyse descriptive, Recherches en Didactique des Mathématiques 28/1, 63-105. </a:t>
            </a:r>
          </a:p>
        </p:txBody>
      </p:sp>
    </p:spTree>
    <p:extLst>
      <p:ext uri="{BB962C8B-B14F-4D97-AF65-F5344CB8AC3E}">
        <p14:creationId xmlns:p14="http://schemas.microsoft.com/office/powerpoint/2010/main" val="930426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71400"/>
            <a:ext cx="7239000" cy="691480"/>
          </a:xfrm>
        </p:spPr>
        <p:txBody>
          <a:bodyPr/>
          <a:lstStyle/>
          <a:p>
            <a:pPr algn="ctr"/>
            <a:r>
              <a:rPr lang="fr-FR" sz="2200" dirty="0">
                <a:solidFill>
                  <a:srgbClr val="C00000"/>
                </a:solidFill>
                <a:latin typeface="Arial Unicode MS" pitchFamily="34" charset="-128"/>
                <a:ea typeface="Arial Unicode MS" pitchFamily="34" charset="-128"/>
                <a:cs typeface="Arial Unicode MS" pitchFamily="34" charset="-128"/>
              </a:rPr>
              <a:t>Bibliographie</a:t>
            </a:r>
          </a:p>
        </p:txBody>
      </p:sp>
      <p:sp>
        <p:nvSpPr>
          <p:cNvPr id="3" name="Espace réservé du contenu 2"/>
          <p:cNvSpPr>
            <a:spLocks noGrp="1"/>
          </p:cNvSpPr>
          <p:nvPr>
            <p:ph idx="1"/>
          </p:nvPr>
        </p:nvSpPr>
        <p:spPr>
          <a:xfrm>
            <a:off x="107504" y="548680"/>
            <a:ext cx="9036496" cy="6408712"/>
          </a:xfrm>
        </p:spPr>
        <p:txBody>
          <a:bodyPr>
            <a:normAutofit fontScale="25000" lnSpcReduction="20000"/>
          </a:bodyPr>
          <a:lstStyle/>
          <a:p>
            <a:r>
              <a:rPr lang="fr-FR" sz="5600" dirty="0"/>
              <a:t>COPPÉ, S. &amp; HOUDEMENT, C. (2002), Réflexions sur les activités concernant la résolution de problèmes à l’école primaire, Grand N, 69, 53–63. </a:t>
            </a:r>
          </a:p>
          <a:p>
            <a:r>
              <a:rPr lang="fr-FR" sz="5600" dirty="0"/>
              <a:t>COPPE, S. (1993) Processus de vérification en mathématiques chez les élèves de première scientifique en situation de devoir surveillé. Thèse de doctorat inédite. Université de Lyon.</a:t>
            </a:r>
          </a:p>
          <a:p>
            <a:r>
              <a:rPr lang="fr-FR" sz="5600" dirty="0"/>
              <a:t>COPPÉ, S. (1995), Types de connaissances mises en œuvre par les élèves dans la détermination de la composante publique de son travail, Différents types de savoirs et leur articulation, Grenoble : La Pensée Sauvage Éditions, 129–144. </a:t>
            </a:r>
          </a:p>
          <a:p>
            <a:r>
              <a:rPr lang="fr-FR" sz="5600" dirty="0"/>
              <a:t>COQUIN-VIENNOT, D. &amp; MOREAU, S. (2007), </a:t>
            </a:r>
            <a:r>
              <a:rPr lang="fr-FR" sz="5600" dirty="0" err="1"/>
              <a:t>Arithmetic</a:t>
            </a:r>
            <a:r>
              <a:rPr lang="fr-FR" sz="5600" dirty="0"/>
              <a:t> </a:t>
            </a:r>
            <a:r>
              <a:rPr lang="fr-FR" sz="5600" dirty="0" err="1"/>
              <a:t>problems</a:t>
            </a:r>
            <a:r>
              <a:rPr lang="fr-FR" sz="5600" dirty="0"/>
              <a:t> </a:t>
            </a:r>
            <a:r>
              <a:rPr lang="fr-FR" sz="5600" dirty="0" err="1"/>
              <a:t>at</a:t>
            </a:r>
            <a:r>
              <a:rPr lang="fr-FR" sz="5600" dirty="0"/>
              <a:t> </a:t>
            </a:r>
            <a:r>
              <a:rPr lang="fr-FR" sz="5600" dirty="0" err="1"/>
              <a:t>school</a:t>
            </a:r>
            <a:r>
              <a:rPr lang="fr-FR" sz="5600" dirty="0"/>
              <a:t>: </a:t>
            </a:r>
            <a:r>
              <a:rPr lang="fr-FR" sz="5600" dirty="0" err="1"/>
              <a:t>When</a:t>
            </a:r>
            <a:r>
              <a:rPr lang="fr-FR" sz="5600" dirty="0"/>
              <a:t> </a:t>
            </a:r>
            <a:r>
              <a:rPr lang="fr-FR" sz="5600" dirty="0" err="1"/>
              <a:t>there</a:t>
            </a:r>
            <a:r>
              <a:rPr lang="fr-FR" sz="5600" dirty="0"/>
              <a:t> </a:t>
            </a:r>
            <a:r>
              <a:rPr lang="fr-FR" sz="5600" dirty="0" err="1"/>
              <a:t>is</a:t>
            </a:r>
            <a:r>
              <a:rPr lang="fr-FR" sz="5600" dirty="0"/>
              <a:t> an apparent contradiction </a:t>
            </a:r>
            <a:r>
              <a:rPr lang="fr-FR" sz="5600" dirty="0" err="1"/>
              <a:t>between</a:t>
            </a:r>
            <a:r>
              <a:rPr lang="fr-FR" sz="5600" dirty="0"/>
              <a:t> the situation model and the </a:t>
            </a:r>
            <a:r>
              <a:rPr lang="fr-FR" sz="5600" dirty="0" err="1"/>
              <a:t>problem</a:t>
            </a:r>
            <a:r>
              <a:rPr lang="fr-FR" sz="5600" dirty="0"/>
              <a:t> model, British Journal of </a:t>
            </a:r>
            <a:r>
              <a:rPr lang="fr-FR" sz="5600" dirty="0" err="1"/>
              <a:t>Educational</a:t>
            </a:r>
            <a:r>
              <a:rPr lang="fr-FR" sz="5600" dirty="0"/>
              <a:t> </a:t>
            </a:r>
            <a:r>
              <a:rPr lang="fr-FR" sz="5600" dirty="0" err="1"/>
              <a:t>Psychology</a:t>
            </a:r>
            <a:r>
              <a:rPr lang="fr-FR" sz="5600" dirty="0"/>
              <a:t>, 77, 69–80. </a:t>
            </a:r>
          </a:p>
          <a:p>
            <a:r>
              <a:rPr lang="fr-FR" sz="5600" dirty="0"/>
              <a:t>DUFOUR &amp; JEANNOTTE, (2013).Analyse d’une situation non routinière sous l’angle du contrôle. Cas de calcul différentiel. Bulletin AMQ Vol. LIII, n°4, </a:t>
            </a:r>
          </a:p>
          <a:p>
            <a:r>
              <a:rPr lang="fr-FR" sz="5600" dirty="0"/>
              <a:t>ERMEL (équipe de didactique de mathématiques), DOUAIRE Jacques (</a:t>
            </a:r>
            <a:r>
              <a:rPr lang="fr-FR" sz="5600" dirty="0" err="1"/>
              <a:t>Dir</a:t>
            </a:r>
            <a:r>
              <a:rPr lang="fr-FR" sz="5600" dirty="0"/>
              <a:t>.), HUBERT Christiane (</a:t>
            </a:r>
            <a:r>
              <a:rPr lang="fr-FR" sz="5600" dirty="0" err="1"/>
              <a:t>Dir</a:t>
            </a:r>
            <a:r>
              <a:rPr lang="fr-FR" sz="5600" dirty="0"/>
              <a:t>.) (1999) Vrai ? Faux ? … On en débat ! De l’argumentation vers la preuve au cycle 3, INRP.</a:t>
            </a:r>
          </a:p>
          <a:p>
            <a:r>
              <a:rPr lang="fr-FR" sz="5600" dirty="0"/>
              <a:t>GIDDENS, A. (1987) La constitution de la société: éléments de la théorie de la structuration. Paris: Presses universitaires de France.</a:t>
            </a:r>
          </a:p>
          <a:p>
            <a:r>
              <a:rPr lang="fr-FR" sz="5600" dirty="0"/>
              <a:t>HADAMARD, J. (1945/1975). Essai sur la psychologie de l'invention dans le domaine mathématique. Paris, Gauthier-Villars.</a:t>
            </a:r>
          </a:p>
          <a:p>
            <a:r>
              <a:rPr lang="fr-FR" sz="5600" dirty="0"/>
              <a:t>JULO, J. (1995), Représentation des problèmes et réussite en mathématiques, Presses Universitaires de Rennes. </a:t>
            </a:r>
          </a:p>
          <a:p>
            <a:r>
              <a:rPr lang="fr-FR" sz="5600" dirty="0"/>
              <a:t>JULO, J. (2002), Des apprentissages spécifiques pour la résolution de problèmes ? Grand N,69, 31–52.  </a:t>
            </a:r>
          </a:p>
          <a:p>
            <a:r>
              <a:rPr lang="fr-FR" sz="5600" dirty="0"/>
              <a:t>KRUTETSKII, V. A. (1976). The </a:t>
            </a:r>
            <a:r>
              <a:rPr lang="fr-FR" sz="5600" dirty="0" err="1"/>
              <a:t>psychology</a:t>
            </a:r>
            <a:r>
              <a:rPr lang="fr-FR" sz="5600" dirty="0"/>
              <a:t> of </a:t>
            </a:r>
            <a:r>
              <a:rPr lang="fr-FR" sz="5600" dirty="0" err="1"/>
              <a:t>mathematical</a:t>
            </a:r>
            <a:r>
              <a:rPr lang="fr-FR" sz="5600" dirty="0"/>
              <a:t> </a:t>
            </a:r>
            <a:r>
              <a:rPr lang="fr-FR" sz="5600" dirty="0" err="1"/>
              <a:t>abilities</a:t>
            </a:r>
            <a:r>
              <a:rPr lang="fr-FR" sz="5600" dirty="0"/>
              <a:t> in </a:t>
            </a:r>
            <a:r>
              <a:rPr lang="fr-FR" sz="5600" dirty="0" err="1"/>
              <a:t>school</a:t>
            </a:r>
            <a:r>
              <a:rPr lang="fr-FR" sz="5600" dirty="0"/>
              <a:t> </a:t>
            </a:r>
            <a:r>
              <a:rPr lang="fr-FR" sz="5600" dirty="0" err="1"/>
              <a:t>children</a:t>
            </a:r>
            <a:r>
              <a:rPr lang="fr-FR" sz="5600" dirty="0"/>
              <a:t>. Dans J. Kilpatrick et I. </a:t>
            </a:r>
            <a:r>
              <a:rPr lang="fr-FR" sz="5600" dirty="0" err="1"/>
              <a:t>Wirszup</a:t>
            </a:r>
            <a:r>
              <a:rPr lang="fr-FR" sz="5600" dirty="0"/>
              <a:t> (</a:t>
            </a:r>
            <a:r>
              <a:rPr lang="fr-FR" sz="5600" dirty="0" err="1"/>
              <a:t>DiL</a:t>
            </a:r>
            <a:r>
              <a:rPr lang="fr-FR" sz="5600" dirty="0"/>
              <a:t>). Chicago and London. The </a:t>
            </a:r>
            <a:r>
              <a:rPr lang="fr-FR" sz="5600" dirty="0" err="1"/>
              <a:t>University</a:t>
            </a:r>
            <a:r>
              <a:rPr lang="fr-FR" sz="5600" dirty="0"/>
              <a:t> of Chicago </a:t>
            </a:r>
            <a:r>
              <a:rPr lang="fr-FR" sz="5600" dirty="0" err="1"/>
              <a:t>Press</a:t>
            </a:r>
            <a:r>
              <a:rPr lang="fr-FR" sz="5600" dirty="0"/>
              <a:t>.</a:t>
            </a:r>
          </a:p>
          <a:p>
            <a:r>
              <a:rPr lang="fr-FR" sz="5600" dirty="0"/>
              <a:t>MARGOLINAS, C. (1992). Éléments pour l'analyse du rôle du maître: les phases de conclusion. Recherches en Didactique des Mathématiques, Vol. 12, 1, 113-158.</a:t>
            </a:r>
          </a:p>
          <a:p>
            <a:r>
              <a:rPr lang="fr-FR" sz="5600" dirty="0"/>
              <a:t>PERKINS, D.N., ET SIMMONS R. (1988). Patterns of </a:t>
            </a:r>
            <a:r>
              <a:rPr lang="fr-FR" sz="5600" dirty="0" err="1"/>
              <a:t>Misunderstanding</a:t>
            </a:r>
            <a:r>
              <a:rPr lang="fr-FR" sz="5600" dirty="0"/>
              <a:t> : An </a:t>
            </a:r>
            <a:r>
              <a:rPr lang="fr-FR" sz="5600" dirty="0" err="1"/>
              <a:t>Integrative</a:t>
            </a:r>
            <a:r>
              <a:rPr lang="fr-FR" sz="5600" dirty="0"/>
              <a:t> Model for Science, Math, and </a:t>
            </a:r>
            <a:r>
              <a:rPr lang="fr-FR" sz="5600" dirty="0" err="1"/>
              <a:t>Programming</a:t>
            </a:r>
            <a:r>
              <a:rPr lang="fr-FR" sz="5600" dirty="0"/>
              <a:t>. </a:t>
            </a:r>
            <a:r>
              <a:rPr lang="fr-FR" sz="5600" dirty="0" err="1"/>
              <a:t>Review</a:t>
            </a:r>
            <a:r>
              <a:rPr lang="fr-FR" sz="5600" dirty="0"/>
              <a:t> </a:t>
            </a:r>
            <a:r>
              <a:rPr lang="fr-FR" sz="5600" dirty="0" err="1"/>
              <a:t>ofEducational</a:t>
            </a:r>
            <a:r>
              <a:rPr lang="fr-FR" sz="5600" dirty="0"/>
              <a:t> </a:t>
            </a:r>
            <a:r>
              <a:rPr lang="fr-FR" sz="5600" dirty="0" err="1"/>
              <a:t>Research</a:t>
            </a:r>
            <a:r>
              <a:rPr lang="fr-FR" sz="5600" dirty="0"/>
              <a:t>. 58 (3), 303-326.</a:t>
            </a:r>
          </a:p>
          <a:p>
            <a:r>
              <a:rPr lang="fr-FR" sz="5600" dirty="0"/>
              <a:t>PERRIN-GLORIAN M. J. &amp; HERSANT C. (2003) Milieu et contrat didactique, outils pour l'analyse de séquences ordinaires, Recherches en didactique des mathématiques, 23(2), 217-276.</a:t>
            </a:r>
          </a:p>
          <a:p>
            <a:r>
              <a:rPr lang="fr-FR" sz="5600" dirty="0"/>
              <a:t>PIAGET, J. (1974). Recherches sur la contradiction. Avec la collaboration de A. Blanchet, G. </a:t>
            </a:r>
            <a:r>
              <a:rPr lang="fr-FR" sz="5600" dirty="0" err="1"/>
              <a:t>Cellerier</a:t>
            </a:r>
            <a:r>
              <a:rPr lang="fr-FR" sz="5600" dirty="0"/>
              <a:t>, C. </a:t>
            </a:r>
            <a:r>
              <a:rPr lang="fr-FR" sz="5600" dirty="0" err="1"/>
              <a:t>Dami</a:t>
            </a:r>
            <a:r>
              <a:rPr lang="fr-FR" sz="5600" dirty="0"/>
              <a:t>. M. </a:t>
            </a:r>
            <a:r>
              <a:rPr lang="fr-FR" sz="5600" dirty="0" err="1"/>
              <a:t>Gainotti-Amann</a:t>
            </a:r>
            <a:r>
              <a:rPr lang="fr-FR" sz="5600" dirty="0"/>
              <a:t>, Ch. </a:t>
            </a:r>
            <a:r>
              <a:rPr lang="fr-FR" sz="5600" dirty="0" err="1"/>
              <a:t>Giliéron</a:t>
            </a:r>
            <a:r>
              <a:rPr lang="fr-FR" sz="5600" dirty="0"/>
              <a:t>, A. </a:t>
            </a:r>
            <a:r>
              <a:rPr lang="fr-FR" sz="5600" dirty="0" err="1"/>
              <a:t>Henriques-Christophides</a:t>
            </a:r>
            <a:r>
              <a:rPr lang="fr-FR" sz="5600" dirty="0"/>
              <a:t>, M. Labarthe, J. De Lannoy, R. </a:t>
            </a:r>
            <a:r>
              <a:rPr lang="fr-FR" sz="5600" dirty="0" err="1"/>
              <a:t>Maier</a:t>
            </a:r>
            <a:r>
              <a:rPr lang="fr-FR" sz="5600" dirty="0"/>
              <a:t>, D. Maurice, J. </a:t>
            </a:r>
            <a:r>
              <a:rPr lang="fr-FR" sz="5600" dirty="0" err="1"/>
              <a:t>Montangero</a:t>
            </a:r>
            <a:r>
              <a:rPr lang="fr-FR" sz="5600" dirty="0"/>
              <a:t>, O. </a:t>
            </a:r>
            <a:r>
              <a:rPr lang="fr-FR" sz="5600" dirty="0" err="1"/>
              <a:t>Mosimann</a:t>
            </a:r>
            <a:r>
              <a:rPr lang="fr-FR" sz="5600" dirty="0"/>
              <a:t>, C. </a:t>
            </a:r>
            <a:r>
              <a:rPr lang="fr-FR" sz="5600" dirty="0" err="1"/>
              <a:t>Othenin</a:t>
            </a:r>
            <a:r>
              <a:rPr lang="fr-FR" sz="5600" dirty="0"/>
              <a:t>-Girard, D. Uzan, Th. </a:t>
            </a:r>
            <a:r>
              <a:rPr lang="fr-FR" sz="5600" dirty="0" err="1"/>
              <a:t>Vergopoulo</a:t>
            </a:r>
            <a:r>
              <a:rPr lang="fr-FR" sz="5600" dirty="0"/>
              <a:t>. Les différentes formes de la contradiction. Volume 2. Presses Universitaires de France. Paris.</a:t>
            </a:r>
          </a:p>
          <a:p>
            <a:r>
              <a:rPr lang="fr-FR" sz="5600" dirty="0"/>
              <a:t>POLYA, G. (1945/1965). Comment poser et résoudre un problème. Éditions Jacques </a:t>
            </a:r>
            <a:r>
              <a:rPr lang="fr-FR" sz="5600" dirty="0" err="1"/>
              <a:t>Gabay</a:t>
            </a:r>
            <a:r>
              <a:rPr lang="fr-FR" sz="5600" dirty="0"/>
              <a:t>.</a:t>
            </a:r>
          </a:p>
          <a:p>
            <a:r>
              <a:rPr lang="fr-FR" sz="5600" dirty="0"/>
              <a:t>RICHARD, 1. F. (1998). Les activités mentales. Comprendre, raisonner, trouver des solutions. Université de Paris VII.</a:t>
            </a:r>
          </a:p>
          <a:p>
            <a:r>
              <a:rPr lang="fr-FR" sz="5600" dirty="0"/>
              <a:t>SABOYA, M. (2010). Elaboration et analyse d’une intervention didactique </a:t>
            </a:r>
            <a:r>
              <a:rPr lang="fr-FR" sz="5600" dirty="0" err="1"/>
              <a:t>co</a:t>
            </a:r>
            <a:r>
              <a:rPr lang="fr-FR" sz="5600" dirty="0"/>
              <a:t>-construite entre chercheur et enseignant, visant le développement d’un contrôle sur l’activité mathématiques chez les élèves du </a:t>
            </a:r>
            <a:r>
              <a:rPr lang="fr-FR" sz="5600" dirty="0" err="1"/>
              <a:t>secondaire.Thèse</a:t>
            </a:r>
            <a:r>
              <a:rPr lang="fr-FR" sz="5600" dirty="0"/>
              <a:t> de doctorat. Université du Québec à Montréal. </a:t>
            </a:r>
          </a:p>
          <a:p>
            <a:r>
              <a:rPr lang="fr-FR" sz="5600" dirty="0"/>
              <a:t>VERGNAUD, G. (1990), La théorie des champs conceptuels, Recherches en Didactique des Mathématiques, 10.2/3, 133–170. </a:t>
            </a:r>
          </a:p>
          <a:p>
            <a:endParaRPr lang="fr-FR" dirty="0"/>
          </a:p>
        </p:txBody>
      </p:sp>
    </p:spTree>
    <p:extLst>
      <p:ext uri="{BB962C8B-B14F-4D97-AF65-F5344CB8AC3E}">
        <p14:creationId xmlns:p14="http://schemas.microsoft.com/office/powerpoint/2010/main" val="2445391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187624" y="643803"/>
            <a:ext cx="2160240" cy="707886"/>
          </a:xfrm>
          <a:prstGeom prst="rect">
            <a:avLst/>
          </a:prstGeom>
          <a:noFill/>
          <a:ln>
            <a:noFill/>
          </a:ln>
        </p:spPr>
        <p:txBody>
          <a:bodyPr wrap="square" rtlCol="0">
            <a:spAutoFit/>
          </a:bodyPr>
          <a:lstStyle/>
          <a:p>
            <a:r>
              <a:rPr lang="fr-FR" sz="4000" b="1" dirty="0">
                <a:solidFill>
                  <a:srgbClr val="C00000"/>
                </a:solidFill>
                <a:latin typeface="Arial Unicode MS" pitchFamily="34" charset="-128"/>
                <a:ea typeface="Arial Unicode MS" pitchFamily="34" charset="-128"/>
                <a:cs typeface="Arial Unicode MS" pitchFamily="34" charset="-128"/>
              </a:rPr>
              <a:t>P</a:t>
            </a:r>
            <a:r>
              <a:rPr lang="fr-FR" sz="4000" b="1" dirty="0" smtClean="0">
                <a:solidFill>
                  <a:srgbClr val="C00000"/>
                </a:solidFill>
                <a:latin typeface="Arial Unicode MS" pitchFamily="34" charset="-128"/>
                <a:ea typeface="Arial Unicode MS" pitchFamily="34" charset="-128"/>
                <a:cs typeface="Arial Unicode MS" pitchFamily="34" charset="-128"/>
              </a:rPr>
              <a:t>lan</a:t>
            </a:r>
            <a:endParaRPr lang="fr-FR" sz="4000" b="1" dirty="0">
              <a:solidFill>
                <a:srgbClr val="C00000"/>
              </a:solidFill>
              <a:latin typeface="Arial Unicode MS" pitchFamily="34" charset="-128"/>
              <a:ea typeface="Arial Unicode MS" pitchFamily="34" charset="-128"/>
              <a:cs typeface="Arial Unicode MS" pitchFamily="34" charset="-128"/>
            </a:endParaRPr>
          </a:p>
        </p:txBody>
      </p:sp>
      <p:sp>
        <p:nvSpPr>
          <p:cNvPr id="5" name="Titre 4"/>
          <p:cNvSpPr>
            <a:spLocks noGrp="1"/>
          </p:cNvSpPr>
          <p:nvPr>
            <p:ph type="ctrTitle"/>
          </p:nvPr>
        </p:nvSpPr>
        <p:spPr>
          <a:xfrm>
            <a:off x="971600" y="1484784"/>
            <a:ext cx="7772400" cy="4464496"/>
          </a:xfrm>
        </p:spPr>
        <p:txBody>
          <a:bodyPr>
            <a:noAutofit/>
          </a:bodyPr>
          <a:lstStyle/>
          <a:p>
            <a:pPr algn="l"/>
            <a:r>
              <a:rPr lang="fr-FR" sz="2000" dirty="0" smtClean="0"/>
              <a:t/>
            </a:r>
            <a:br>
              <a:rPr lang="fr-FR" sz="2000" dirty="0" smtClean="0"/>
            </a:br>
            <a:r>
              <a:rPr lang="fr-FR" sz="2000" b="0" dirty="0" smtClean="0">
                <a:solidFill>
                  <a:schemeClr val="tx1"/>
                </a:solidFill>
                <a:latin typeface="Times New Roman" pitchFamily="18" charset="0"/>
                <a:cs typeface="Times New Roman" pitchFamily="18" charset="0"/>
              </a:rPr>
              <a:t>Introduction</a:t>
            </a:r>
            <a:r>
              <a:rPr lang="fr-FR" sz="2000" b="0" dirty="0">
                <a:solidFill>
                  <a:schemeClr val="tx1"/>
                </a:solidFill>
                <a:latin typeface="Times New Roman" pitchFamily="18" charset="0"/>
                <a:cs typeface="Times New Roman" pitchFamily="18" charset="0"/>
              </a:rPr>
              <a:t/>
            </a:r>
            <a:br>
              <a:rPr lang="fr-FR" sz="2000" b="0" dirty="0">
                <a:solidFill>
                  <a:schemeClr val="tx1"/>
                </a:solidFill>
                <a:latin typeface="Times New Roman" pitchFamily="18" charset="0"/>
                <a:cs typeface="Times New Roman" pitchFamily="18" charset="0"/>
              </a:rPr>
            </a:br>
            <a:r>
              <a:rPr lang="fr-FR" sz="2000" b="0" dirty="0" smtClean="0">
                <a:solidFill>
                  <a:schemeClr val="tx1"/>
                </a:solidFill>
                <a:latin typeface="Times New Roman" pitchFamily="18" charset="0"/>
                <a:cs typeface="Times New Roman" pitchFamily="18" charset="0"/>
              </a:rPr>
              <a:t>1.Nouveau </a:t>
            </a:r>
            <a:r>
              <a:rPr lang="fr-FR" sz="2000" b="0" dirty="0">
                <a:solidFill>
                  <a:schemeClr val="tx1"/>
                </a:solidFill>
                <a:latin typeface="Times New Roman" pitchFamily="18" charset="0"/>
                <a:cs typeface="Times New Roman" pitchFamily="18" charset="0"/>
              </a:rPr>
              <a:t>paradigme : le contrôle dans l'activité de l’étudiant	</a:t>
            </a:r>
            <a:br>
              <a:rPr lang="fr-FR" sz="2000" b="0" dirty="0">
                <a:solidFill>
                  <a:schemeClr val="tx1"/>
                </a:solidFill>
                <a:latin typeface="Times New Roman" pitchFamily="18" charset="0"/>
                <a:cs typeface="Times New Roman" pitchFamily="18" charset="0"/>
              </a:rPr>
            </a:br>
            <a:r>
              <a:rPr lang="fr-FR" sz="2000" b="0" dirty="0" smtClean="0">
                <a:solidFill>
                  <a:schemeClr val="tx1"/>
                </a:solidFill>
                <a:latin typeface="Times New Roman" pitchFamily="18" charset="0"/>
                <a:cs typeface="Times New Roman" pitchFamily="18" charset="0"/>
              </a:rPr>
              <a:t>    1.1 Eclairages sur le concept de contrôle	</a:t>
            </a:r>
            <a:br>
              <a:rPr lang="fr-FR" sz="2000" b="0" dirty="0" smtClean="0">
                <a:solidFill>
                  <a:schemeClr val="tx1"/>
                </a:solidFill>
                <a:latin typeface="Times New Roman" pitchFamily="18" charset="0"/>
                <a:cs typeface="Times New Roman" pitchFamily="18" charset="0"/>
              </a:rPr>
            </a:br>
            <a:r>
              <a:rPr lang="fr-FR" sz="2000" b="0" dirty="0">
                <a:solidFill>
                  <a:schemeClr val="tx1"/>
                </a:solidFill>
                <a:latin typeface="Times New Roman" pitchFamily="18" charset="0"/>
                <a:cs typeface="Times New Roman" pitchFamily="18" charset="0"/>
              </a:rPr>
              <a:t> </a:t>
            </a:r>
            <a:r>
              <a:rPr lang="fr-FR" sz="2000" b="0" dirty="0" smtClean="0">
                <a:solidFill>
                  <a:schemeClr val="tx1"/>
                </a:solidFill>
                <a:latin typeface="Times New Roman" pitchFamily="18" charset="0"/>
                <a:cs typeface="Times New Roman" pitchFamily="18" charset="0"/>
              </a:rPr>
              <a:t>   1.2 Intervention didactique menée autour des différentes composantes du contrôle</a:t>
            </a:r>
            <a:r>
              <a:rPr lang="fr-FR" sz="2000" b="0" dirty="0">
                <a:solidFill>
                  <a:schemeClr val="tx1"/>
                </a:solidFill>
                <a:latin typeface="Times New Roman" pitchFamily="18" charset="0"/>
                <a:cs typeface="Times New Roman" pitchFamily="18" charset="0"/>
              </a:rPr>
              <a:t/>
            </a:r>
            <a:br>
              <a:rPr lang="fr-FR" sz="2000" b="0" dirty="0">
                <a:solidFill>
                  <a:schemeClr val="tx1"/>
                </a:solidFill>
                <a:latin typeface="Times New Roman" pitchFamily="18" charset="0"/>
                <a:cs typeface="Times New Roman" pitchFamily="18" charset="0"/>
              </a:rPr>
            </a:br>
            <a:r>
              <a:rPr lang="fr-FR" sz="2000" b="0" dirty="0" smtClean="0">
                <a:solidFill>
                  <a:schemeClr val="tx1"/>
                </a:solidFill>
                <a:latin typeface="Times New Roman" pitchFamily="18" charset="0"/>
                <a:cs typeface="Times New Roman" pitchFamily="18" charset="0"/>
              </a:rPr>
              <a:t>2.La </a:t>
            </a:r>
            <a:r>
              <a:rPr lang="fr-FR" sz="2000" b="0" dirty="0">
                <a:solidFill>
                  <a:schemeClr val="tx1"/>
                </a:solidFill>
                <a:latin typeface="Times New Roman" pitchFamily="18" charset="0"/>
                <a:cs typeface="Times New Roman" pitchFamily="18" charset="0"/>
              </a:rPr>
              <a:t>situation proposée et la méthode de travail	</a:t>
            </a:r>
            <a:br>
              <a:rPr lang="fr-FR" sz="2000" b="0" dirty="0">
                <a:solidFill>
                  <a:schemeClr val="tx1"/>
                </a:solidFill>
                <a:latin typeface="Times New Roman" pitchFamily="18" charset="0"/>
                <a:cs typeface="Times New Roman" pitchFamily="18" charset="0"/>
              </a:rPr>
            </a:br>
            <a:r>
              <a:rPr lang="fr-FR" sz="2000" b="0" dirty="0" smtClean="0">
                <a:solidFill>
                  <a:schemeClr val="tx1"/>
                </a:solidFill>
                <a:latin typeface="Times New Roman" pitchFamily="18" charset="0"/>
                <a:cs typeface="Times New Roman" pitchFamily="18" charset="0"/>
              </a:rPr>
              <a:t>3.Analyse </a:t>
            </a:r>
            <a:r>
              <a:rPr lang="fr-FR" sz="2000" b="0" dirty="0">
                <a:solidFill>
                  <a:schemeClr val="tx1"/>
                </a:solidFill>
                <a:latin typeface="Times New Roman" pitchFamily="18" charset="0"/>
                <a:cs typeface="Times New Roman" pitchFamily="18" charset="0"/>
              </a:rPr>
              <a:t>de la situation « comportement du consommateur » sous l’angle des composantes de contrôle</a:t>
            </a:r>
            <a:br>
              <a:rPr lang="fr-FR" sz="2000" b="0" dirty="0">
                <a:solidFill>
                  <a:schemeClr val="tx1"/>
                </a:solidFill>
                <a:latin typeface="Times New Roman" pitchFamily="18" charset="0"/>
                <a:cs typeface="Times New Roman" pitchFamily="18" charset="0"/>
              </a:rPr>
            </a:br>
            <a:r>
              <a:rPr lang="fr-FR" sz="2000" b="0" dirty="0" smtClean="0">
                <a:solidFill>
                  <a:schemeClr val="tx1"/>
                </a:solidFill>
                <a:latin typeface="Times New Roman" pitchFamily="18" charset="0"/>
                <a:cs typeface="Times New Roman" pitchFamily="18" charset="0"/>
              </a:rPr>
              <a:t>4.Interprétations </a:t>
            </a:r>
            <a:r>
              <a:rPr lang="fr-FR" sz="2000" b="0" dirty="0">
                <a:solidFill>
                  <a:schemeClr val="tx1"/>
                </a:solidFill>
                <a:latin typeface="Times New Roman" pitchFamily="18" charset="0"/>
                <a:cs typeface="Times New Roman" pitchFamily="18" charset="0"/>
              </a:rPr>
              <a:t>des productions des étudiants et les enseignements sollicités de l’activité de contrôle</a:t>
            </a:r>
            <a:br>
              <a:rPr lang="fr-FR" sz="2000" b="0" dirty="0">
                <a:solidFill>
                  <a:schemeClr val="tx1"/>
                </a:solidFill>
                <a:latin typeface="Times New Roman" pitchFamily="18" charset="0"/>
                <a:cs typeface="Times New Roman" pitchFamily="18" charset="0"/>
              </a:rPr>
            </a:br>
            <a:r>
              <a:rPr lang="fr-FR" sz="2000" b="0" dirty="0">
                <a:solidFill>
                  <a:schemeClr val="tx1"/>
                </a:solidFill>
                <a:latin typeface="Times New Roman" pitchFamily="18" charset="0"/>
                <a:cs typeface="Times New Roman" pitchFamily="18" charset="0"/>
              </a:rPr>
              <a:t>Conclusion	</a:t>
            </a:r>
            <a:br>
              <a:rPr lang="fr-FR" sz="2000" b="0" dirty="0">
                <a:solidFill>
                  <a:schemeClr val="tx1"/>
                </a:solidFill>
                <a:latin typeface="Times New Roman" pitchFamily="18" charset="0"/>
                <a:cs typeface="Times New Roman" pitchFamily="18" charset="0"/>
              </a:rPr>
            </a:br>
            <a:r>
              <a:rPr lang="fr-FR" sz="2000" b="0" dirty="0">
                <a:solidFill>
                  <a:schemeClr val="tx1"/>
                </a:solidFill>
                <a:latin typeface="Times New Roman" pitchFamily="18" charset="0"/>
                <a:cs typeface="Times New Roman" pitchFamily="18" charset="0"/>
              </a:rPr>
              <a:t>Bibliographie</a:t>
            </a:r>
            <a:br>
              <a:rPr lang="fr-FR" sz="2000" b="0" dirty="0">
                <a:solidFill>
                  <a:schemeClr val="tx1"/>
                </a:solidFill>
                <a:latin typeface="Times New Roman" pitchFamily="18" charset="0"/>
                <a:cs typeface="Times New Roman" pitchFamily="18" charset="0"/>
              </a:rPr>
            </a:br>
            <a:endParaRPr lang="fr-FR" sz="20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74549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51720" y="332656"/>
            <a:ext cx="3384376" cy="864096"/>
          </a:xfrm>
        </p:spPr>
        <p:txBody>
          <a:bodyPr>
            <a:normAutofit/>
          </a:bodyPr>
          <a:lstStyle/>
          <a:p>
            <a:pPr algn="ctr"/>
            <a:r>
              <a:rPr lang="fr-FR" sz="4000" b="1" dirty="0">
                <a:solidFill>
                  <a:srgbClr val="C00000"/>
                </a:solidFill>
                <a:latin typeface="Arial Unicode MS" pitchFamily="34" charset="-128"/>
                <a:ea typeface="Arial Unicode MS" pitchFamily="34" charset="-128"/>
                <a:cs typeface="Arial Unicode MS" pitchFamily="34" charset="-128"/>
              </a:rPr>
              <a:t>Introduction</a:t>
            </a:r>
          </a:p>
        </p:txBody>
      </p:sp>
      <p:sp>
        <p:nvSpPr>
          <p:cNvPr id="3" name="Sous-titre 2"/>
          <p:cNvSpPr>
            <a:spLocks noGrp="1"/>
          </p:cNvSpPr>
          <p:nvPr>
            <p:ph type="subTitle" idx="1"/>
          </p:nvPr>
        </p:nvSpPr>
        <p:spPr>
          <a:xfrm>
            <a:off x="827584" y="1340768"/>
            <a:ext cx="8136904" cy="5184576"/>
          </a:xfrm>
        </p:spPr>
        <p:txBody>
          <a:bodyPr>
            <a:normAutofit fontScale="77500" lnSpcReduction="20000"/>
          </a:bodyPr>
          <a:lstStyle/>
          <a:p>
            <a:pPr algn="l"/>
            <a:r>
              <a:rPr lang="fr-FR" sz="2000" b="1" dirty="0">
                <a:solidFill>
                  <a:schemeClr val="tx1"/>
                </a:solidFill>
              </a:rPr>
              <a:t>MASEN et SELDEN (1989), SELDEN et AL (1999), LEWIS (1991), WHEALTAY (1992) </a:t>
            </a:r>
            <a:r>
              <a:rPr lang="fr-FR" sz="2000" b="1" dirty="0" smtClean="0">
                <a:solidFill>
                  <a:schemeClr val="tx1"/>
                </a:solidFill>
              </a:rPr>
              <a:t>étude </a:t>
            </a:r>
            <a:r>
              <a:rPr lang="fr-FR" sz="2000" b="1" dirty="0">
                <a:solidFill>
                  <a:schemeClr val="tx1"/>
                </a:solidFill>
              </a:rPr>
              <a:t>auprès des étudiants ayant réussi un cours de calcul différentiel.  En effet, </a:t>
            </a:r>
            <a:r>
              <a:rPr lang="fr-FR" sz="2000" b="1" dirty="0" smtClean="0">
                <a:solidFill>
                  <a:schemeClr val="tx1"/>
                </a:solidFill>
              </a:rPr>
              <a:t>ils </a:t>
            </a:r>
            <a:r>
              <a:rPr lang="fr-FR" sz="2000" b="1" dirty="0">
                <a:solidFill>
                  <a:schemeClr val="tx1"/>
                </a:solidFill>
              </a:rPr>
              <a:t>ont éprouvé de grandes difficultés à s’approprier  les mêmes contenues lors du résultat de tâches </a:t>
            </a:r>
            <a:r>
              <a:rPr lang="fr-FR" sz="2000" b="1" dirty="0" smtClean="0">
                <a:solidFill>
                  <a:schemeClr val="tx1"/>
                </a:solidFill>
              </a:rPr>
              <a:t>complexes.</a:t>
            </a:r>
            <a:endParaRPr lang="fr-FR" sz="2000" b="1" dirty="0">
              <a:solidFill>
                <a:schemeClr val="tx1"/>
              </a:solidFill>
            </a:endParaRPr>
          </a:p>
          <a:p>
            <a:pPr algn="l"/>
            <a:r>
              <a:rPr lang="fr-FR" sz="2000" b="1" dirty="0" smtClean="0">
                <a:solidFill>
                  <a:schemeClr val="tx1"/>
                </a:solidFill>
              </a:rPr>
              <a:t>Pourquoi rencontrent-ils </a:t>
            </a:r>
            <a:r>
              <a:rPr lang="fr-FR" sz="2000" b="1" dirty="0">
                <a:solidFill>
                  <a:schemeClr val="tx1"/>
                </a:solidFill>
              </a:rPr>
              <a:t>des difficultés dans la résolution de problème complexe en contexte des situations équivalentes nouvelles </a:t>
            </a:r>
            <a:r>
              <a:rPr lang="fr-FR" sz="2000" b="1" dirty="0" smtClean="0">
                <a:solidFill>
                  <a:schemeClr val="tx1"/>
                </a:solidFill>
              </a:rPr>
              <a:t>?</a:t>
            </a:r>
          </a:p>
          <a:p>
            <a:pPr algn="l"/>
            <a:r>
              <a:rPr lang="fr-FR" sz="2000" b="1" dirty="0">
                <a:solidFill>
                  <a:schemeClr val="tx1"/>
                </a:solidFill>
              </a:rPr>
              <a:t>ERSENBERG et DREYFUS (1991) ont émis l’hypothèse que les étudiants n’arriveraient pas à résoudre ce type de problèmes par ce qu’ils n’arrivent pas suffisamment recours à différentes représentation des concepts, peux particulièrement à des représentations </a:t>
            </a:r>
            <a:r>
              <a:rPr lang="fr-FR" sz="2000" b="1" dirty="0" smtClean="0">
                <a:solidFill>
                  <a:schemeClr val="tx1"/>
                </a:solidFill>
              </a:rPr>
              <a:t>visuelles.</a:t>
            </a:r>
          </a:p>
          <a:p>
            <a:pPr algn="l"/>
            <a:r>
              <a:rPr lang="fr-FR" sz="2000" b="1" dirty="0" smtClean="0">
                <a:solidFill>
                  <a:schemeClr val="tx1"/>
                </a:solidFill>
              </a:rPr>
              <a:t>SELDEN </a:t>
            </a:r>
            <a:r>
              <a:rPr lang="fr-FR" sz="2000" b="1" dirty="0">
                <a:solidFill>
                  <a:schemeClr val="tx1"/>
                </a:solidFill>
              </a:rPr>
              <a:t>et AL (1999</a:t>
            </a:r>
            <a:r>
              <a:rPr lang="fr-FR" sz="2000" b="1" dirty="0" smtClean="0">
                <a:solidFill>
                  <a:schemeClr val="tx1"/>
                </a:solidFill>
              </a:rPr>
              <a:t>). le </a:t>
            </a:r>
            <a:r>
              <a:rPr lang="fr-FR" sz="2000" b="1" dirty="0">
                <a:solidFill>
                  <a:schemeClr val="tx1"/>
                </a:solidFill>
              </a:rPr>
              <a:t>manque de contrôle exercé par les étudiants lors de la résolution de tâches complexes peut exprimer certaines </a:t>
            </a:r>
            <a:r>
              <a:rPr lang="fr-FR" sz="2000" b="1" dirty="0" smtClean="0">
                <a:solidFill>
                  <a:schemeClr val="tx1"/>
                </a:solidFill>
              </a:rPr>
              <a:t>difficultés.</a:t>
            </a:r>
          </a:p>
          <a:p>
            <a:pPr algn="l"/>
            <a:r>
              <a:rPr lang="fr-FR" sz="2000" b="1" dirty="0" smtClean="0">
                <a:solidFill>
                  <a:schemeClr val="tx1"/>
                </a:solidFill>
              </a:rPr>
              <a:t> D’autres </a:t>
            </a:r>
            <a:r>
              <a:rPr lang="fr-FR" sz="2000" b="1" dirty="0">
                <a:solidFill>
                  <a:schemeClr val="tx1"/>
                </a:solidFill>
              </a:rPr>
              <a:t>auteurs ont soulevé aussi ce manque de contrôle dans le contexte de résolution de problèmes des étudiants à l’université, les résultats ont permis de constater que certaines mobilisation des </a:t>
            </a:r>
            <a:r>
              <a:rPr lang="fr-FR" sz="2000" b="1" dirty="0" smtClean="0">
                <a:solidFill>
                  <a:schemeClr val="tx1"/>
                </a:solidFill>
              </a:rPr>
              <a:t>stratégies;</a:t>
            </a:r>
          </a:p>
          <a:p>
            <a:pPr algn="l"/>
            <a:endParaRPr lang="fr-FR" sz="2000" b="1" dirty="0" smtClean="0">
              <a:solidFill>
                <a:schemeClr val="tx1"/>
              </a:solidFill>
            </a:endParaRPr>
          </a:p>
          <a:p>
            <a:pPr algn="l"/>
            <a:r>
              <a:rPr lang="fr-FR" sz="2000" b="1" dirty="0" smtClean="0">
                <a:solidFill>
                  <a:schemeClr val="tx1"/>
                </a:solidFill>
              </a:rPr>
              <a:t>-  Identifier </a:t>
            </a:r>
            <a:r>
              <a:rPr lang="fr-FR" sz="2000" b="1" dirty="0">
                <a:solidFill>
                  <a:schemeClr val="tx1"/>
                </a:solidFill>
              </a:rPr>
              <a:t>comment se caractérisent ces situations problèmes élaborées en vue de développer un contrôle sur l'activité mathématique chez les étudiants</a:t>
            </a:r>
            <a:r>
              <a:rPr lang="fr-FR" sz="2000" b="1" dirty="0" smtClean="0">
                <a:solidFill>
                  <a:schemeClr val="tx1"/>
                </a:solidFill>
              </a:rPr>
              <a:t>?</a:t>
            </a:r>
          </a:p>
          <a:p>
            <a:pPr algn="l"/>
            <a:r>
              <a:rPr lang="fr-FR" sz="2000" b="1" dirty="0" smtClean="0">
                <a:solidFill>
                  <a:schemeClr val="tx1"/>
                </a:solidFill>
              </a:rPr>
              <a:t>- Comment </a:t>
            </a:r>
            <a:r>
              <a:rPr lang="fr-FR" sz="2000" b="1" dirty="0">
                <a:solidFill>
                  <a:schemeClr val="tx1"/>
                </a:solidFill>
              </a:rPr>
              <a:t>se caractérisent les stratégies d'intervention de l’enseignant en classe pour développer et mettre en place un tel contrôle chez les étudiants? </a:t>
            </a:r>
          </a:p>
          <a:p>
            <a:pPr algn="l"/>
            <a:endParaRPr lang="fr-FR" sz="2000" b="1" dirty="0" smtClean="0">
              <a:solidFill>
                <a:schemeClr val="tx1"/>
              </a:solidFill>
            </a:endParaRPr>
          </a:p>
          <a:p>
            <a:pPr algn="l"/>
            <a:r>
              <a:rPr lang="fr-FR" sz="2000" b="1" dirty="0" smtClean="0">
                <a:solidFill>
                  <a:schemeClr val="tx1"/>
                </a:solidFill>
              </a:rPr>
              <a:t>la </a:t>
            </a:r>
            <a:r>
              <a:rPr lang="fr-FR" sz="2000" b="1" dirty="0">
                <a:solidFill>
                  <a:schemeClr val="tx1"/>
                </a:solidFill>
              </a:rPr>
              <a:t>capacité d'articuler les différentes composantes du contrôle contribue de manière significative au développement de la rationalité mathématique. </a:t>
            </a:r>
            <a:endParaRPr lang="fr-FR" sz="2000" b="1" dirty="0" smtClean="0">
              <a:solidFill>
                <a:schemeClr val="tx1"/>
              </a:solidFill>
            </a:endParaRPr>
          </a:p>
          <a:p>
            <a:endParaRPr lang="fr-FR" sz="2000" dirty="0"/>
          </a:p>
        </p:txBody>
      </p:sp>
    </p:spTree>
    <p:extLst>
      <p:ext uri="{BB962C8B-B14F-4D97-AF65-F5344CB8AC3E}">
        <p14:creationId xmlns:p14="http://schemas.microsoft.com/office/powerpoint/2010/main" val="197086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1"/>
            <a:ext cx="7772400" cy="1152128"/>
          </a:xfrm>
        </p:spPr>
        <p:txBody>
          <a:bodyPr>
            <a:noAutofit/>
          </a:bodyPr>
          <a:lstStyle/>
          <a:p>
            <a:pPr lvl="0"/>
            <a:r>
              <a:rPr lang="fr-FR" sz="4000" b="1" dirty="0">
                <a:solidFill>
                  <a:srgbClr val="C00000"/>
                </a:solidFill>
                <a:latin typeface="Arial Unicode MS" pitchFamily="34" charset="-128"/>
                <a:ea typeface="Arial Unicode MS" pitchFamily="34" charset="-128"/>
                <a:cs typeface="Arial Unicode MS" pitchFamily="34" charset="-128"/>
              </a:rPr>
              <a:t>Nouveau paradigme : le contrôle dans l'activité de l’étudiant  </a:t>
            </a:r>
          </a:p>
        </p:txBody>
      </p:sp>
      <p:sp>
        <p:nvSpPr>
          <p:cNvPr id="3" name="Sous-titre 2"/>
          <p:cNvSpPr>
            <a:spLocks noGrp="1"/>
          </p:cNvSpPr>
          <p:nvPr>
            <p:ph type="subTitle" idx="1"/>
          </p:nvPr>
        </p:nvSpPr>
        <p:spPr>
          <a:xfrm>
            <a:off x="827584" y="2060848"/>
            <a:ext cx="6840760" cy="3168352"/>
          </a:xfrm>
        </p:spPr>
        <p:txBody>
          <a:bodyPr>
            <a:normAutofit/>
          </a:bodyPr>
          <a:lstStyle/>
          <a:p>
            <a:pPr algn="l"/>
            <a:r>
              <a:rPr lang="fr-FR" sz="2400" b="1" dirty="0">
                <a:solidFill>
                  <a:schemeClr val="tx1"/>
                </a:solidFill>
              </a:rPr>
              <a:t>Eclairages sur le concept du </a:t>
            </a:r>
            <a:r>
              <a:rPr lang="fr-FR" sz="2400" b="1" dirty="0" smtClean="0">
                <a:solidFill>
                  <a:schemeClr val="tx1"/>
                </a:solidFill>
              </a:rPr>
              <a:t>contrôle selon les dimensions: </a:t>
            </a:r>
            <a:endParaRPr lang="fr-FR" sz="2400" b="1" dirty="0">
              <a:solidFill>
                <a:schemeClr val="tx1"/>
              </a:solidFill>
              <a:hlinkClick r:id="rId2" action="ppaction://hlinkfile"/>
            </a:endParaRPr>
          </a:p>
          <a:p>
            <a:pPr lvl="1" algn="l"/>
            <a:r>
              <a:rPr lang="fr-FR" sz="1800" b="1" dirty="0" smtClean="0">
                <a:solidFill>
                  <a:schemeClr val="tx1"/>
                </a:solidFill>
                <a:hlinkClick r:id="rId3" action="ppaction://hlinkfile"/>
              </a:rPr>
              <a:t>Sociologique;</a:t>
            </a:r>
            <a:endParaRPr lang="fr-FR" sz="1800" b="1" dirty="0" smtClean="0">
              <a:solidFill>
                <a:schemeClr val="tx1"/>
              </a:solidFill>
              <a:hlinkClick r:id="rId2" action="ppaction://hlinkfile"/>
            </a:endParaRPr>
          </a:p>
          <a:p>
            <a:pPr lvl="1" algn="l"/>
            <a:r>
              <a:rPr lang="fr-FR" sz="1800" b="1" dirty="0" smtClean="0">
                <a:solidFill>
                  <a:schemeClr val="tx1"/>
                </a:solidFill>
                <a:hlinkClick r:id="rId4" action="ppaction://hlinkfile"/>
              </a:rPr>
              <a:t>Psychologique;</a:t>
            </a:r>
            <a:endParaRPr lang="fr-FR" sz="1800" b="1" dirty="0" smtClean="0">
              <a:solidFill>
                <a:schemeClr val="tx1"/>
              </a:solidFill>
              <a:hlinkClick r:id="rId2" action="ppaction://hlinkfile"/>
            </a:endParaRPr>
          </a:p>
          <a:p>
            <a:pPr lvl="1" algn="l"/>
            <a:r>
              <a:rPr lang="fr-FR" sz="1800" b="1" dirty="0" smtClean="0">
                <a:solidFill>
                  <a:schemeClr val="tx1"/>
                </a:solidFill>
                <a:hlinkClick r:id="rId5" action="ppaction://hlinkfile"/>
              </a:rPr>
              <a:t>Educative; </a:t>
            </a:r>
            <a:endParaRPr lang="fr-FR" sz="1800" b="1" dirty="0" smtClean="0">
              <a:solidFill>
                <a:schemeClr val="tx1"/>
              </a:solidFill>
              <a:hlinkClick r:id="rId2" action="ppaction://hlinkfile"/>
            </a:endParaRPr>
          </a:p>
          <a:p>
            <a:pPr lvl="1" algn="l"/>
            <a:r>
              <a:rPr lang="fr-FR" sz="1800" b="1" dirty="0" smtClean="0">
                <a:solidFill>
                  <a:schemeClr val="tx1"/>
                </a:solidFill>
                <a:hlinkClick r:id="rId6" action="ppaction://hlinkfile"/>
              </a:rPr>
              <a:t>Mathématique.</a:t>
            </a:r>
            <a:r>
              <a:rPr lang="fr-FR" b="1" dirty="0">
                <a:solidFill>
                  <a:schemeClr val="tx1"/>
                </a:solidFill>
                <a:hlinkClick r:id="rId7" action="ppaction://hlinkfile"/>
              </a:rPr>
              <a:t> </a:t>
            </a:r>
            <a:endParaRPr lang="fr-FR" b="1" dirty="0" smtClean="0">
              <a:solidFill>
                <a:schemeClr val="tx1"/>
              </a:solidFill>
              <a:hlinkClick r:id="rId7" action="ppaction://hlinkfile"/>
            </a:endParaRPr>
          </a:p>
          <a:p>
            <a:pPr lvl="1" algn="l"/>
            <a:r>
              <a:rPr lang="fr-FR" b="1" dirty="0" smtClean="0">
                <a:solidFill>
                  <a:schemeClr val="tx1"/>
                </a:solidFill>
                <a:hlinkClick r:id="rId7" action="ppaction://hlinkfile"/>
              </a:rPr>
              <a:t>Didactique </a:t>
            </a:r>
            <a:r>
              <a:rPr lang="fr-FR" b="1" dirty="0">
                <a:solidFill>
                  <a:schemeClr val="tx1"/>
                </a:solidFill>
                <a:hlinkClick r:id="rId2" action="ppaction://hlinkfile"/>
              </a:rPr>
              <a:t>;</a:t>
            </a:r>
          </a:p>
          <a:p>
            <a:pPr lvl="1" algn="l"/>
            <a:endParaRPr lang="fr-FR" sz="1800" b="1" dirty="0">
              <a:solidFill>
                <a:schemeClr val="tx1"/>
              </a:solidFill>
            </a:endParaRPr>
          </a:p>
          <a:p>
            <a:endParaRPr lang="fr-FR" sz="1400" dirty="0">
              <a:solidFill>
                <a:schemeClr val="tx1"/>
              </a:solidFill>
            </a:endParaRPr>
          </a:p>
        </p:txBody>
      </p:sp>
    </p:spTree>
    <p:extLst>
      <p:ext uri="{BB962C8B-B14F-4D97-AF65-F5344CB8AC3E}">
        <p14:creationId xmlns:p14="http://schemas.microsoft.com/office/powerpoint/2010/main" val="1719599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pPr algn="ctr"/>
            <a:r>
              <a:rPr lang="fr-FR" sz="4000" dirty="0">
                <a:solidFill>
                  <a:srgbClr val="C00000"/>
                </a:solidFill>
                <a:latin typeface="Arial Unicode MS" pitchFamily="34" charset="-128"/>
                <a:ea typeface="Arial Unicode MS" pitchFamily="34" charset="-128"/>
                <a:cs typeface="Arial Unicode MS" pitchFamily="34" charset="-128"/>
              </a:rPr>
              <a:t>les composantes du contrôle</a:t>
            </a:r>
          </a:p>
        </p:txBody>
      </p:sp>
      <p:sp>
        <p:nvSpPr>
          <p:cNvPr id="4" name="Forme libre 3"/>
          <p:cNvSpPr/>
          <p:nvPr/>
        </p:nvSpPr>
        <p:spPr>
          <a:xfrm>
            <a:off x="4335420" y="3140969"/>
            <a:ext cx="1605898" cy="1584173"/>
          </a:xfrm>
          <a:custGeom>
            <a:avLst/>
            <a:gdLst>
              <a:gd name="connsiteX0" fmla="*/ 0 w 1605898"/>
              <a:gd name="connsiteY0" fmla="*/ 792087 h 1584173"/>
              <a:gd name="connsiteX1" fmla="*/ 802949 w 1605898"/>
              <a:gd name="connsiteY1" fmla="*/ 0 h 1584173"/>
              <a:gd name="connsiteX2" fmla="*/ 1605898 w 1605898"/>
              <a:gd name="connsiteY2" fmla="*/ 792087 h 1584173"/>
              <a:gd name="connsiteX3" fmla="*/ 802949 w 1605898"/>
              <a:gd name="connsiteY3" fmla="*/ 1584174 h 1584173"/>
              <a:gd name="connsiteX4" fmla="*/ 0 w 1605898"/>
              <a:gd name="connsiteY4" fmla="*/ 792087 h 15841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5898" h="1584173">
                <a:moveTo>
                  <a:pt x="0" y="792087"/>
                </a:moveTo>
                <a:cubicBezTo>
                  <a:pt x="0" y="354629"/>
                  <a:pt x="359493" y="0"/>
                  <a:pt x="802949" y="0"/>
                </a:cubicBezTo>
                <a:cubicBezTo>
                  <a:pt x="1246405" y="0"/>
                  <a:pt x="1605898" y="354629"/>
                  <a:pt x="1605898" y="792087"/>
                </a:cubicBezTo>
                <a:cubicBezTo>
                  <a:pt x="1605898" y="1229545"/>
                  <a:pt x="1246405" y="1584174"/>
                  <a:pt x="802949" y="1584174"/>
                </a:cubicBezTo>
                <a:cubicBezTo>
                  <a:pt x="359493" y="1584174"/>
                  <a:pt x="0" y="1229545"/>
                  <a:pt x="0" y="792087"/>
                </a:cubicBezTo>
                <a:close/>
              </a:path>
            </a:pathLst>
          </a:cu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418" tIns="247237" rIns="250418" bIns="247237"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rPr>
              <a:t>Le contrôle</a:t>
            </a:r>
            <a:endParaRPr lang="fr-FR" sz="2400" kern="1200" dirty="0">
              <a:solidFill>
                <a:schemeClr val="tx1"/>
              </a:solidFill>
            </a:endParaRPr>
          </a:p>
        </p:txBody>
      </p:sp>
      <p:sp>
        <p:nvSpPr>
          <p:cNvPr id="5" name="Forme libre 4"/>
          <p:cNvSpPr/>
          <p:nvPr/>
        </p:nvSpPr>
        <p:spPr>
          <a:xfrm rot="16318759">
            <a:off x="4841195" y="2796221"/>
            <a:ext cx="672284" cy="18530"/>
          </a:xfrm>
          <a:custGeom>
            <a:avLst/>
            <a:gdLst>
              <a:gd name="connsiteX0" fmla="*/ 0 w 672284"/>
              <a:gd name="connsiteY0" fmla="*/ 9265 h 18530"/>
              <a:gd name="connsiteX1" fmla="*/ 672284 w 672284"/>
              <a:gd name="connsiteY1" fmla="*/ 9265 h 18530"/>
            </a:gdLst>
            <a:ahLst/>
            <a:cxnLst>
              <a:cxn ang="0">
                <a:pos x="connsiteX0" y="connsiteY0"/>
              </a:cxn>
              <a:cxn ang="0">
                <a:pos x="connsiteX1" y="connsiteY1"/>
              </a:cxn>
            </a:cxnLst>
            <a:rect l="l" t="t" r="r" b="b"/>
            <a:pathLst>
              <a:path w="672284" h="18530">
                <a:moveTo>
                  <a:pt x="0" y="9265"/>
                </a:moveTo>
                <a:lnTo>
                  <a:pt x="672284"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32034" tIns="-7542" rIns="332035" bIns="-7543" numCol="1" spcCol="1270" anchor="ctr" anchorCtr="0">
            <a:noAutofit/>
          </a:bodyPr>
          <a:lstStyle/>
          <a:p>
            <a:pPr lvl="0" algn="ctr" defTabSz="222250">
              <a:lnSpc>
                <a:spcPct val="90000"/>
              </a:lnSpc>
              <a:spcBef>
                <a:spcPct val="0"/>
              </a:spcBef>
              <a:spcAft>
                <a:spcPct val="35000"/>
              </a:spcAft>
            </a:pPr>
            <a:endParaRPr lang="fr-FR" sz="500" kern="1200"/>
          </a:p>
        </p:txBody>
      </p:sp>
      <p:sp>
        <p:nvSpPr>
          <p:cNvPr id="6" name="Forme libre 5"/>
          <p:cNvSpPr/>
          <p:nvPr/>
        </p:nvSpPr>
        <p:spPr>
          <a:xfrm>
            <a:off x="4212642" y="1268292"/>
            <a:ext cx="2053555" cy="1200932"/>
          </a:xfrm>
          <a:custGeom>
            <a:avLst/>
            <a:gdLst>
              <a:gd name="connsiteX0" fmla="*/ 0 w 1851453"/>
              <a:gd name="connsiteY0" fmla="*/ 600466 h 1200932"/>
              <a:gd name="connsiteX1" fmla="*/ 925727 w 1851453"/>
              <a:gd name="connsiteY1" fmla="*/ 0 h 1200932"/>
              <a:gd name="connsiteX2" fmla="*/ 1851454 w 1851453"/>
              <a:gd name="connsiteY2" fmla="*/ 600466 h 1200932"/>
              <a:gd name="connsiteX3" fmla="*/ 925727 w 1851453"/>
              <a:gd name="connsiteY3" fmla="*/ 1200932 h 1200932"/>
              <a:gd name="connsiteX4" fmla="*/ 0 w 1851453"/>
              <a:gd name="connsiteY4" fmla="*/ 600466 h 12009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1453" h="1200932">
                <a:moveTo>
                  <a:pt x="0" y="600466"/>
                </a:moveTo>
                <a:cubicBezTo>
                  <a:pt x="0" y="268838"/>
                  <a:pt x="414462" y="0"/>
                  <a:pt x="925727" y="0"/>
                </a:cubicBezTo>
                <a:cubicBezTo>
                  <a:pt x="1436992" y="0"/>
                  <a:pt x="1851454" y="268838"/>
                  <a:pt x="1851454" y="600466"/>
                </a:cubicBezTo>
                <a:cubicBezTo>
                  <a:pt x="1851454" y="932094"/>
                  <a:pt x="1436992" y="1200932"/>
                  <a:pt x="925727" y="1200932"/>
                </a:cubicBezTo>
                <a:cubicBezTo>
                  <a:pt x="414462" y="1200932"/>
                  <a:pt x="0" y="932094"/>
                  <a:pt x="0" y="600466"/>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80029" tIns="184762" rIns="280029" bIns="184762"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Anticipation</a:t>
            </a:r>
            <a:endParaRPr lang="fr-FR" sz="1400" kern="1200" dirty="0">
              <a:solidFill>
                <a:schemeClr val="tx1"/>
              </a:solidFill>
            </a:endParaRPr>
          </a:p>
        </p:txBody>
      </p:sp>
      <p:sp>
        <p:nvSpPr>
          <p:cNvPr id="7" name="Forme libre 6"/>
          <p:cNvSpPr/>
          <p:nvPr/>
        </p:nvSpPr>
        <p:spPr>
          <a:xfrm rot="18900000">
            <a:off x="5620103" y="3161554"/>
            <a:ext cx="561003" cy="18530"/>
          </a:xfrm>
          <a:custGeom>
            <a:avLst/>
            <a:gdLst>
              <a:gd name="connsiteX0" fmla="*/ 0 w 561003"/>
              <a:gd name="connsiteY0" fmla="*/ 9265 h 18530"/>
              <a:gd name="connsiteX1" fmla="*/ 561003 w 561003"/>
              <a:gd name="connsiteY1" fmla="*/ 9265 h 18530"/>
            </a:gdLst>
            <a:ahLst/>
            <a:cxnLst>
              <a:cxn ang="0">
                <a:pos x="connsiteX0" y="connsiteY0"/>
              </a:cxn>
              <a:cxn ang="0">
                <a:pos x="connsiteX1" y="connsiteY1"/>
              </a:cxn>
            </a:cxnLst>
            <a:rect l="l" t="t" r="r" b="b"/>
            <a:pathLst>
              <a:path w="561003" h="18530">
                <a:moveTo>
                  <a:pt x="0" y="9265"/>
                </a:moveTo>
                <a:lnTo>
                  <a:pt x="561003"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79176" tIns="-4759" rIns="279177" bIns="-4762" numCol="1" spcCol="1270" anchor="ctr" anchorCtr="0">
            <a:noAutofit/>
          </a:bodyPr>
          <a:lstStyle/>
          <a:p>
            <a:pPr lvl="0" algn="ctr" defTabSz="222250">
              <a:lnSpc>
                <a:spcPct val="90000"/>
              </a:lnSpc>
              <a:spcBef>
                <a:spcPct val="0"/>
              </a:spcBef>
              <a:spcAft>
                <a:spcPct val="35000"/>
              </a:spcAft>
            </a:pPr>
            <a:endParaRPr lang="fr-FR" sz="500" kern="1200"/>
          </a:p>
        </p:txBody>
      </p:sp>
      <p:sp>
        <p:nvSpPr>
          <p:cNvPr id="8" name="Forme libre 7"/>
          <p:cNvSpPr/>
          <p:nvPr/>
        </p:nvSpPr>
        <p:spPr>
          <a:xfrm rot="20725905">
            <a:off x="6007407" y="1663177"/>
            <a:ext cx="1310217" cy="1446980"/>
          </a:xfrm>
          <a:custGeom>
            <a:avLst/>
            <a:gdLst>
              <a:gd name="connsiteX0" fmla="*/ 0 w 1310217"/>
              <a:gd name="connsiteY0" fmla="*/ 716254 h 1432507"/>
              <a:gd name="connsiteX1" fmla="*/ 655109 w 1310217"/>
              <a:gd name="connsiteY1" fmla="*/ 0 h 1432507"/>
              <a:gd name="connsiteX2" fmla="*/ 1310218 w 1310217"/>
              <a:gd name="connsiteY2" fmla="*/ 716254 h 1432507"/>
              <a:gd name="connsiteX3" fmla="*/ 655109 w 1310217"/>
              <a:gd name="connsiteY3" fmla="*/ 1432508 h 1432507"/>
              <a:gd name="connsiteX4" fmla="*/ 0 w 1310217"/>
              <a:gd name="connsiteY4" fmla="*/ 716254 h 1432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217" h="1432507">
                <a:moveTo>
                  <a:pt x="0" y="716254"/>
                </a:moveTo>
                <a:cubicBezTo>
                  <a:pt x="0" y="320678"/>
                  <a:pt x="293302" y="0"/>
                  <a:pt x="655109" y="0"/>
                </a:cubicBezTo>
                <a:cubicBezTo>
                  <a:pt x="1016916" y="0"/>
                  <a:pt x="1310218" y="320678"/>
                  <a:pt x="1310218" y="716254"/>
                </a:cubicBezTo>
                <a:cubicBezTo>
                  <a:pt x="1310218" y="1111830"/>
                  <a:pt x="1016916" y="1432508"/>
                  <a:pt x="655109" y="1432508"/>
                </a:cubicBezTo>
                <a:cubicBezTo>
                  <a:pt x="293302" y="1432508"/>
                  <a:pt x="0" y="1111830"/>
                  <a:pt x="0" y="716254"/>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0766" tIns="218676" rIns="200767" bIns="218675"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Vérification/Validation</a:t>
            </a:r>
            <a:endParaRPr lang="fr-FR" sz="1400" kern="1200" dirty="0">
              <a:solidFill>
                <a:schemeClr val="tx1"/>
              </a:solidFill>
            </a:endParaRPr>
          </a:p>
        </p:txBody>
      </p:sp>
      <p:sp>
        <p:nvSpPr>
          <p:cNvPr id="9" name="Forme libre 8"/>
          <p:cNvSpPr/>
          <p:nvPr/>
        </p:nvSpPr>
        <p:spPr>
          <a:xfrm rot="21408516">
            <a:off x="5939532" y="3860905"/>
            <a:ext cx="653330" cy="18530"/>
          </a:xfrm>
          <a:custGeom>
            <a:avLst/>
            <a:gdLst>
              <a:gd name="connsiteX0" fmla="*/ 0 w 653330"/>
              <a:gd name="connsiteY0" fmla="*/ 9265 h 18530"/>
              <a:gd name="connsiteX1" fmla="*/ 653330 w 653330"/>
              <a:gd name="connsiteY1" fmla="*/ 9265 h 18530"/>
            </a:gdLst>
            <a:ahLst/>
            <a:cxnLst>
              <a:cxn ang="0">
                <a:pos x="connsiteX0" y="connsiteY0"/>
              </a:cxn>
              <a:cxn ang="0">
                <a:pos x="connsiteX1" y="connsiteY1"/>
              </a:cxn>
            </a:cxnLst>
            <a:rect l="l" t="t" r="r" b="b"/>
            <a:pathLst>
              <a:path w="653330" h="18530">
                <a:moveTo>
                  <a:pt x="0" y="9265"/>
                </a:moveTo>
                <a:lnTo>
                  <a:pt x="653330"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23031" tIns="-7069" rIns="323032" bIns="-7068" numCol="1" spcCol="1270" anchor="ctr" anchorCtr="0">
            <a:noAutofit/>
          </a:bodyPr>
          <a:lstStyle/>
          <a:p>
            <a:pPr lvl="0" algn="ctr" defTabSz="222250">
              <a:lnSpc>
                <a:spcPct val="90000"/>
              </a:lnSpc>
              <a:spcBef>
                <a:spcPct val="0"/>
              </a:spcBef>
              <a:spcAft>
                <a:spcPct val="35000"/>
              </a:spcAft>
            </a:pPr>
            <a:endParaRPr lang="fr-FR" sz="500" kern="1200"/>
          </a:p>
        </p:txBody>
      </p:sp>
      <p:sp>
        <p:nvSpPr>
          <p:cNvPr id="10" name="Forme libre 9"/>
          <p:cNvSpPr/>
          <p:nvPr/>
        </p:nvSpPr>
        <p:spPr>
          <a:xfrm rot="20648957">
            <a:off x="6590451" y="2899563"/>
            <a:ext cx="1450831" cy="1809432"/>
          </a:xfrm>
          <a:custGeom>
            <a:avLst/>
            <a:gdLst>
              <a:gd name="connsiteX0" fmla="*/ 0 w 1383738"/>
              <a:gd name="connsiteY0" fmla="*/ 904716 h 1809432"/>
              <a:gd name="connsiteX1" fmla="*/ 691869 w 1383738"/>
              <a:gd name="connsiteY1" fmla="*/ 0 h 1809432"/>
              <a:gd name="connsiteX2" fmla="*/ 1383738 w 1383738"/>
              <a:gd name="connsiteY2" fmla="*/ 904716 h 1809432"/>
              <a:gd name="connsiteX3" fmla="*/ 691869 w 1383738"/>
              <a:gd name="connsiteY3" fmla="*/ 1809432 h 1809432"/>
              <a:gd name="connsiteX4" fmla="*/ 0 w 1383738"/>
              <a:gd name="connsiteY4" fmla="*/ 904716 h 1809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738" h="1809432">
                <a:moveTo>
                  <a:pt x="0" y="904716"/>
                </a:moveTo>
                <a:cubicBezTo>
                  <a:pt x="0" y="405055"/>
                  <a:pt x="309760" y="0"/>
                  <a:pt x="691869" y="0"/>
                </a:cubicBezTo>
                <a:cubicBezTo>
                  <a:pt x="1073978" y="0"/>
                  <a:pt x="1383738" y="405055"/>
                  <a:pt x="1383738" y="904716"/>
                </a:cubicBezTo>
                <a:cubicBezTo>
                  <a:pt x="1383738" y="1404377"/>
                  <a:pt x="1073978" y="1809432"/>
                  <a:pt x="691869" y="1809432"/>
                </a:cubicBezTo>
                <a:cubicBezTo>
                  <a:pt x="309760" y="1809432"/>
                  <a:pt x="0" y="1404377"/>
                  <a:pt x="0" y="904716"/>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1533" tIns="273875" rIns="211534" bIns="273875" numCol="1" spcCol="1270" anchor="ctr" anchorCtr="0">
            <a:noAutofit/>
          </a:bodyPr>
          <a:lstStyle/>
          <a:p>
            <a:pPr lvl="0" algn="ctr" defTabSz="622300">
              <a:lnSpc>
                <a:spcPct val="90000"/>
              </a:lnSpc>
              <a:spcBef>
                <a:spcPct val="0"/>
              </a:spcBef>
              <a:spcAft>
                <a:spcPct val="35000"/>
              </a:spcAft>
            </a:pPr>
            <a:r>
              <a:rPr lang="fr-FR" sz="1400" dirty="0">
                <a:solidFill>
                  <a:schemeClr val="tx1"/>
                </a:solidFill>
              </a:rPr>
              <a:t>Sensibilité à la </a:t>
            </a:r>
            <a:r>
              <a:rPr lang="fr-FR" sz="1400" dirty="0" smtClean="0">
                <a:solidFill>
                  <a:schemeClr val="tx1"/>
                </a:solidFill>
              </a:rPr>
              <a:t>contradiction</a:t>
            </a:r>
            <a:endParaRPr lang="fr-FR" sz="1400" dirty="0">
              <a:solidFill>
                <a:schemeClr val="tx1"/>
              </a:solidFill>
            </a:endParaRPr>
          </a:p>
        </p:txBody>
      </p:sp>
      <p:sp>
        <p:nvSpPr>
          <p:cNvPr id="11" name="Forme libre 10"/>
          <p:cNvSpPr/>
          <p:nvPr/>
        </p:nvSpPr>
        <p:spPr>
          <a:xfrm rot="2162416">
            <a:off x="5720838" y="4589833"/>
            <a:ext cx="665814" cy="18530"/>
          </a:xfrm>
          <a:custGeom>
            <a:avLst/>
            <a:gdLst>
              <a:gd name="connsiteX0" fmla="*/ 0 w 665814"/>
              <a:gd name="connsiteY0" fmla="*/ 9265 h 18530"/>
              <a:gd name="connsiteX1" fmla="*/ 665814 w 665814"/>
              <a:gd name="connsiteY1" fmla="*/ 9265 h 18530"/>
            </a:gdLst>
            <a:ahLst/>
            <a:cxnLst>
              <a:cxn ang="0">
                <a:pos x="connsiteX0" y="connsiteY0"/>
              </a:cxn>
              <a:cxn ang="0">
                <a:pos x="connsiteX1" y="connsiteY1"/>
              </a:cxn>
            </a:cxnLst>
            <a:rect l="l" t="t" r="r" b="b"/>
            <a:pathLst>
              <a:path w="665814" h="18530">
                <a:moveTo>
                  <a:pt x="0" y="9265"/>
                </a:moveTo>
                <a:lnTo>
                  <a:pt x="665814"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28962" tIns="-7380" rIns="328961" bIns="-7381" numCol="1" spcCol="1270" anchor="ctr" anchorCtr="0">
            <a:noAutofit/>
          </a:bodyPr>
          <a:lstStyle/>
          <a:p>
            <a:pPr lvl="0" algn="ctr" defTabSz="222250">
              <a:lnSpc>
                <a:spcPct val="90000"/>
              </a:lnSpc>
              <a:spcBef>
                <a:spcPct val="0"/>
              </a:spcBef>
              <a:spcAft>
                <a:spcPct val="35000"/>
              </a:spcAft>
            </a:pPr>
            <a:endParaRPr lang="fr-FR" sz="500" kern="1200"/>
          </a:p>
        </p:txBody>
      </p:sp>
      <p:sp>
        <p:nvSpPr>
          <p:cNvPr id="13" name="Forme libre 12"/>
          <p:cNvSpPr/>
          <p:nvPr/>
        </p:nvSpPr>
        <p:spPr>
          <a:xfrm rot="1540133">
            <a:off x="6203993" y="4469702"/>
            <a:ext cx="1462351" cy="1809984"/>
          </a:xfrm>
          <a:custGeom>
            <a:avLst/>
            <a:gdLst>
              <a:gd name="connsiteX0" fmla="*/ 0 w 1462351"/>
              <a:gd name="connsiteY0" fmla="*/ 904992 h 1809984"/>
              <a:gd name="connsiteX1" fmla="*/ 731176 w 1462351"/>
              <a:gd name="connsiteY1" fmla="*/ 0 h 1809984"/>
              <a:gd name="connsiteX2" fmla="*/ 1462352 w 1462351"/>
              <a:gd name="connsiteY2" fmla="*/ 904992 h 1809984"/>
              <a:gd name="connsiteX3" fmla="*/ 731176 w 1462351"/>
              <a:gd name="connsiteY3" fmla="*/ 1809984 h 1809984"/>
              <a:gd name="connsiteX4" fmla="*/ 0 w 1462351"/>
              <a:gd name="connsiteY4" fmla="*/ 904992 h 1809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2351" h="1809984">
                <a:moveTo>
                  <a:pt x="0" y="904992"/>
                </a:moveTo>
                <a:cubicBezTo>
                  <a:pt x="0" y="405179"/>
                  <a:pt x="327359" y="0"/>
                  <a:pt x="731176" y="0"/>
                </a:cubicBezTo>
                <a:cubicBezTo>
                  <a:pt x="1134993" y="0"/>
                  <a:pt x="1462352" y="405179"/>
                  <a:pt x="1462352" y="904992"/>
                </a:cubicBezTo>
                <a:cubicBezTo>
                  <a:pt x="1462352" y="1404805"/>
                  <a:pt x="1134993" y="1809984"/>
                  <a:pt x="731176" y="1809984"/>
                </a:cubicBezTo>
                <a:cubicBezTo>
                  <a:pt x="327359" y="1809984"/>
                  <a:pt x="0" y="1404805"/>
                  <a:pt x="0" y="904992"/>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23045" tIns="273955" rIns="223046" bIns="273956" numCol="1" spcCol="1270" anchor="ctr" anchorCtr="0">
            <a:noAutofit/>
          </a:bodyPr>
          <a:lstStyle/>
          <a:p>
            <a:pPr lvl="0" algn="ctr" defTabSz="622300">
              <a:lnSpc>
                <a:spcPct val="90000"/>
              </a:lnSpc>
              <a:spcBef>
                <a:spcPct val="0"/>
              </a:spcBef>
              <a:spcAft>
                <a:spcPct val="35000"/>
              </a:spcAft>
            </a:pPr>
            <a:r>
              <a:rPr lang="fr-FR" sz="1400" dirty="0">
                <a:solidFill>
                  <a:schemeClr val="tx1"/>
                </a:solidFill>
              </a:rPr>
              <a:t>Engagement réfléchi </a:t>
            </a:r>
          </a:p>
        </p:txBody>
      </p:sp>
      <p:sp>
        <p:nvSpPr>
          <p:cNvPr id="14" name="Forme libre 13"/>
          <p:cNvSpPr/>
          <p:nvPr/>
        </p:nvSpPr>
        <p:spPr>
          <a:xfrm rot="5400000">
            <a:off x="4813593" y="5040653"/>
            <a:ext cx="649551" cy="18530"/>
          </a:xfrm>
          <a:custGeom>
            <a:avLst/>
            <a:gdLst>
              <a:gd name="connsiteX0" fmla="*/ 0 w 649551"/>
              <a:gd name="connsiteY0" fmla="*/ 9265 h 18530"/>
              <a:gd name="connsiteX1" fmla="*/ 649551 w 649551"/>
              <a:gd name="connsiteY1" fmla="*/ 9265 h 18530"/>
            </a:gdLst>
            <a:ahLst/>
            <a:cxnLst>
              <a:cxn ang="0">
                <a:pos x="connsiteX0" y="connsiteY0"/>
              </a:cxn>
              <a:cxn ang="0">
                <a:pos x="connsiteX1" y="connsiteY1"/>
              </a:cxn>
            </a:cxnLst>
            <a:rect l="l" t="t" r="r" b="b"/>
            <a:pathLst>
              <a:path w="649551" h="18530">
                <a:moveTo>
                  <a:pt x="0" y="9265"/>
                </a:moveTo>
                <a:lnTo>
                  <a:pt x="649551"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21237" tIns="-6974" rIns="321237" bIns="-6973" numCol="1" spcCol="1270" anchor="ctr" anchorCtr="0">
            <a:noAutofit/>
          </a:bodyPr>
          <a:lstStyle/>
          <a:p>
            <a:pPr lvl="0" algn="ctr" defTabSz="222250">
              <a:lnSpc>
                <a:spcPct val="90000"/>
              </a:lnSpc>
              <a:spcBef>
                <a:spcPct val="0"/>
              </a:spcBef>
              <a:spcAft>
                <a:spcPct val="35000"/>
              </a:spcAft>
            </a:pPr>
            <a:endParaRPr lang="fr-FR" sz="500" kern="1200"/>
          </a:p>
        </p:txBody>
      </p:sp>
      <p:sp>
        <p:nvSpPr>
          <p:cNvPr id="15" name="Forme libre 14"/>
          <p:cNvSpPr/>
          <p:nvPr/>
        </p:nvSpPr>
        <p:spPr>
          <a:xfrm>
            <a:off x="3767634" y="5323143"/>
            <a:ext cx="2498563" cy="1200932"/>
          </a:xfrm>
          <a:custGeom>
            <a:avLst/>
            <a:gdLst>
              <a:gd name="connsiteX0" fmla="*/ 0 w 2498563"/>
              <a:gd name="connsiteY0" fmla="*/ 600466 h 1200932"/>
              <a:gd name="connsiteX1" fmla="*/ 1249282 w 2498563"/>
              <a:gd name="connsiteY1" fmla="*/ 0 h 1200932"/>
              <a:gd name="connsiteX2" fmla="*/ 2498564 w 2498563"/>
              <a:gd name="connsiteY2" fmla="*/ 600466 h 1200932"/>
              <a:gd name="connsiteX3" fmla="*/ 1249282 w 2498563"/>
              <a:gd name="connsiteY3" fmla="*/ 1200932 h 1200932"/>
              <a:gd name="connsiteX4" fmla="*/ 0 w 2498563"/>
              <a:gd name="connsiteY4" fmla="*/ 600466 h 12009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8563" h="1200932">
                <a:moveTo>
                  <a:pt x="0" y="600466"/>
                </a:moveTo>
                <a:cubicBezTo>
                  <a:pt x="0" y="268838"/>
                  <a:pt x="559323" y="0"/>
                  <a:pt x="1249282" y="0"/>
                </a:cubicBezTo>
                <a:cubicBezTo>
                  <a:pt x="1939241" y="0"/>
                  <a:pt x="2498564" y="268838"/>
                  <a:pt x="2498564" y="600466"/>
                </a:cubicBezTo>
                <a:cubicBezTo>
                  <a:pt x="2498564" y="932094"/>
                  <a:pt x="1939241" y="1200932"/>
                  <a:pt x="1249282" y="1200932"/>
                </a:cubicBezTo>
                <a:cubicBezTo>
                  <a:pt x="559323" y="1200932"/>
                  <a:pt x="0" y="932094"/>
                  <a:pt x="0" y="600466"/>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74796" tIns="184762" rIns="374796" bIns="184762" numCol="1" spcCol="1270" anchor="ctr" anchorCtr="0">
            <a:noAutofit/>
          </a:bodyPr>
          <a:lstStyle/>
          <a:p>
            <a:pPr algn="ctr" defTabSz="622300">
              <a:lnSpc>
                <a:spcPct val="90000"/>
              </a:lnSpc>
              <a:spcBef>
                <a:spcPct val="0"/>
              </a:spcBef>
              <a:spcAft>
                <a:spcPct val="35000"/>
              </a:spcAft>
            </a:pPr>
            <a:r>
              <a:rPr lang="fr-FR" sz="1400" dirty="0">
                <a:solidFill>
                  <a:schemeClr val="tx1"/>
                </a:solidFill>
              </a:rPr>
              <a:t>Discernement / Choix éclairé </a:t>
            </a:r>
          </a:p>
          <a:p>
            <a:pPr lvl="0" algn="ctr" defTabSz="622300">
              <a:lnSpc>
                <a:spcPct val="90000"/>
              </a:lnSpc>
              <a:spcBef>
                <a:spcPct val="0"/>
              </a:spcBef>
              <a:spcAft>
                <a:spcPct val="35000"/>
              </a:spcAft>
            </a:pPr>
            <a:endParaRPr lang="fr-FR" sz="1400" kern="1200" dirty="0">
              <a:solidFill>
                <a:schemeClr val="tx1"/>
              </a:solidFill>
            </a:endParaRPr>
          </a:p>
        </p:txBody>
      </p:sp>
      <p:sp>
        <p:nvSpPr>
          <p:cNvPr id="16" name="Forme libre 15"/>
          <p:cNvSpPr/>
          <p:nvPr/>
        </p:nvSpPr>
        <p:spPr>
          <a:xfrm rot="19350184">
            <a:off x="3967110" y="4592499"/>
            <a:ext cx="599362" cy="18531"/>
          </a:xfrm>
          <a:custGeom>
            <a:avLst/>
            <a:gdLst>
              <a:gd name="connsiteX0" fmla="*/ 0 w 599362"/>
              <a:gd name="connsiteY0" fmla="*/ 9265 h 18530"/>
              <a:gd name="connsiteX1" fmla="*/ 599362 w 599362"/>
              <a:gd name="connsiteY1" fmla="*/ 9265 h 18530"/>
            </a:gdLst>
            <a:ahLst/>
            <a:cxnLst>
              <a:cxn ang="0">
                <a:pos x="connsiteX0" y="connsiteY0"/>
              </a:cxn>
              <a:cxn ang="0">
                <a:pos x="connsiteX1" y="connsiteY1"/>
              </a:cxn>
            </a:cxnLst>
            <a:rect l="l" t="t" r="r" b="b"/>
            <a:pathLst>
              <a:path w="599362" h="18530">
                <a:moveTo>
                  <a:pt x="599362" y="9265"/>
                </a:moveTo>
                <a:lnTo>
                  <a:pt x="0"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97396" tIns="-5717" rIns="297397" bIns="-5721" numCol="1" spcCol="1270" anchor="ctr" anchorCtr="0">
            <a:noAutofit/>
          </a:bodyPr>
          <a:lstStyle/>
          <a:p>
            <a:pPr lvl="0" algn="ctr" defTabSz="222250">
              <a:lnSpc>
                <a:spcPct val="90000"/>
              </a:lnSpc>
              <a:spcBef>
                <a:spcPct val="0"/>
              </a:spcBef>
              <a:spcAft>
                <a:spcPct val="35000"/>
              </a:spcAft>
            </a:pPr>
            <a:endParaRPr lang="fr-FR" sz="500" kern="1200"/>
          </a:p>
        </p:txBody>
      </p:sp>
      <p:sp>
        <p:nvSpPr>
          <p:cNvPr id="17" name="Forme libre 16"/>
          <p:cNvSpPr/>
          <p:nvPr/>
        </p:nvSpPr>
        <p:spPr>
          <a:xfrm>
            <a:off x="2628944" y="4509122"/>
            <a:ext cx="1576523" cy="1488963"/>
          </a:xfrm>
          <a:custGeom>
            <a:avLst/>
            <a:gdLst>
              <a:gd name="connsiteX0" fmla="*/ 0 w 1576523"/>
              <a:gd name="connsiteY0" fmla="*/ 744482 h 1488963"/>
              <a:gd name="connsiteX1" fmla="*/ 788262 w 1576523"/>
              <a:gd name="connsiteY1" fmla="*/ 0 h 1488963"/>
              <a:gd name="connsiteX2" fmla="*/ 1576524 w 1576523"/>
              <a:gd name="connsiteY2" fmla="*/ 744482 h 1488963"/>
              <a:gd name="connsiteX3" fmla="*/ 788262 w 1576523"/>
              <a:gd name="connsiteY3" fmla="*/ 1488964 h 1488963"/>
              <a:gd name="connsiteX4" fmla="*/ 0 w 1576523"/>
              <a:gd name="connsiteY4" fmla="*/ 744482 h 1488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6523" h="1488963">
                <a:moveTo>
                  <a:pt x="0" y="744482"/>
                </a:moveTo>
                <a:cubicBezTo>
                  <a:pt x="0" y="333316"/>
                  <a:pt x="352917" y="0"/>
                  <a:pt x="788262" y="0"/>
                </a:cubicBezTo>
                <a:cubicBezTo>
                  <a:pt x="1223607" y="0"/>
                  <a:pt x="1576524" y="333316"/>
                  <a:pt x="1576524" y="744482"/>
                </a:cubicBezTo>
                <a:cubicBezTo>
                  <a:pt x="1576524" y="1155648"/>
                  <a:pt x="1223607" y="1488964"/>
                  <a:pt x="788262" y="1488964"/>
                </a:cubicBezTo>
                <a:cubicBezTo>
                  <a:pt x="352917" y="1488964"/>
                  <a:pt x="0" y="1155648"/>
                  <a:pt x="0" y="744482"/>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39766" tIns="226944" rIns="239766" bIns="226944" numCol="1" spcCol="1270" anchor="ctr" anchorCtr="0">
            <a:noAutofit/>
          </a:bodyPr>
          <a:lstStyle/>
          <a:p>
            <a:pPr algn="ctr" defTabSz="622300">
              <a:lnSpc>
                <a:spcPct val="90000"/>
              </a:lnSpc>
              <a:spcBef>
                <a:spcPct val="0"/>
              </a:spcBef>
              <a:spcAft>
                <a:spcPct val="35000"/>
              </a:spcAft>
            </a:pPr>
            <a:r>
              <a:rPr lang="fr-FR" sz="1400" dirty="0">
                <a:solidFill>
                  <a:schemeClr val="tx1"/>
                </a:solidFill>
              </a:rPr>
              <a:t>Recours à des </a:t>
            </a:r>
            <a:r>
              <a:rPr lang="fr-FR" sz="1400" dirty="0" err="1">
                <a:solidFill>
                  <a:schemeClr val="tx1"/>
                </a:solidFill>
              </a:rPr>
              <a:t>métaconnaissances</a:t>
            </a:r>
            <a:r>
              <a:rPr lang="fr-FR" sz="1400" dirty="0">
                <a:solidFill>
                  <a:schemeClr val="tx1"/>
                </a:solidFill>
              </a:rPr>
              <a:t> </a:t>
            </a:r>
          </a:p>
          <a:p>
            <a:pPr lvl="0" algn="ctr" defTabSz="622300">
              <a:lnSpc>
                <a:spcPct val="90000"/>
              </a:lnSpc>
              <a:spcBef>
                <a:spcPct val="0"/>
              </a:spcBef>
              <a:spcAft>
                <a:spcPct val="35000"/>
              </a:spcAft>
            </a:pPr>
            <a:endParaRPr lang="fr-FR" sz="1400" kern="1200" dirty="0">
              <a:solidFill>
                <a:schemeClr val="tx1"/>
              </a:solidFill>
            </a:endParaRPr>
          </a:p>
        </p:txBody>
      </p:sp>
      <p:sp>
        <p:nvSpPr>
          <p:cNvPr id="18" name="Forme libre 17"/>
          <p:cNvSpPr/>
          <p:nvPr/>
        </p:nvSpPr>
        <p:spPr>
          <a:xfrm rot="200070">
            <a:off x="3756626" y="3860200"/>
            <a:ext cx="580682" cy="18531"/>
          </a:xfrm>
          <a:custGeom>
            <a:avLst/>
            <a:gdLst>
              <a:gd name="connsiteX0" fmla="*/ 0 w 580682"/>
              <a:gd name="connsiteY0" fmla="*/ 9265 h 18530"/>
              <a:gd name="connsiteX1" fmla="*/ 580682 w 580682"/>
              <a:gd name="connsiteY1" fmla="*/ 9265 h 18530"/>
            </a:gdLst>
            <a:ahLst/>
            <a:cxnLst>
              <a:cxn ang="0">
                <a:pos x="connsiteX0" y="connsiteY0"/>
              </a:cxn>
              <a:cxn ang="0">
                <a:pos x="connsiteX1" y="connsiteY1"/>
              </a:cxn>
            </a:cxnLst>
            <a:rect l="l" t="t" r="r" b="b"/>
            <a:pathLst>
              <a:path w="580682" h="18530">
                <a:moveTo>
                  <a:pt x="580682" y="9265"/>
                </a:moveTo>
                <a:lnTo>
                  <a:pt x="0"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88524" tIns="-5252" rIns="288523" bIns="-5252" numCol="1" spcCol="1270" anchor="ctr" anchorCtr="0">
            <a:noAutofit/>
          </a:bodyPr>
          <a:lstStyle/>
          <a:p>
            <a:pPr lvl="0" algn="ctr" defTabSz="222250">
              <a:lnSpc>
                <a:spcPct val="90000"/>
              </a:lnSpc>
              <a:spcBef>
                <a:spcPct val="0"/>
              </a:spcBef>
              <a:spcAft>
                <a:spcPct val="35000"/>
              </a:spcAft>
            </a:pPr>
            <a:endParaRPr lang="fr-FR" sz="500" kern="1200"/>
          </a:p>
        </p:txBody>
      </p:sp>
      <p:sp>
        <p:nvSpPr>
          <p:cNvPr id="19" name="Forme libre 18"/>
          <p:cNvSpPr/>
          <p:nvPr/>
        </p:nvSpPr>
        <p:spPr>
          <a:xfrm>
            <a:off x="2412930" y="2996953"/>
            <a:ext cx="1344960" cy="1632979"/>
          </a:xfrm>
          <a:custGeom>
            <a:avLst/>
            <a:gdLst>
              <a:gd name="connsiteX0" fmla="*/ 0 w 1344960"/>
              <a:gd name="connsiteY0" fmla="*/ 816490 h 1632979"/>
              <a:gd name="connsiteX1" fmla="*/ 672480 w 1344960"/>
              <a:gd name="connsiteY1" fmla="*/ 0 h 1632979"/>
              <a:gd name="connsiteX2" fmla="*/ 1344960 w 1344960"/>
              <a:gd name="connsiteY2" fmla="*/ 816490 h 1632979"/>
              <a:gd name="connsiteX3" fmla="*/ 672480 w 1344960"/>
              <a:gd name="connsiteY3" fmla="*/ 1632980 h 1632979"/>
              <a:gd name="connsiteX4" fmla="*/ 0 w 1344960"/>
              <a:gd name="connsiteY4" fmla="*/ 816490 h 1632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4960" h="1632979">
                <a:moveTo>
                  <a:pt x="0" y="816490"/>
                </a:moveTo>
                <a:cubicBezTo>
                  <a:pt x="0" y="365555"/>
                  <a:pt x="301080" y="0"/>
                  <a:pt x="672480" y="0"/>
                </a:cubicBezTo>
                <a:cubicBezTo>
                  <a:pt x="1043880" y="0"/>
                  <a:pt x="1344960" y="365555"/>
                  <a:pt x="1344960" y="816490"/>
                </a:cubicBezTo>
                <a:cubicBezTo>
                  <a:pt x="1344960" y="1267425"/>
                  <a:pt x="1043880" y="1632980"/>
                  <a:pt x="672480" y="1632980"/>
                </a:cubicBezTo>
                <a:cubicBezTo>
                  <a:pt x="301080" y="1632980"/>
                  <a:pt x="0" y="1267425"/>
                  <a:pt x="0" y="816490"/>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05855" tIns="248034" rIns="205855" bIns="248034"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Syntaxique</a:t>
            </a:r>
            <a:endParaRPr lang="fr-FR" sz="1400" kern="1200" dirty="0">
              <a:solidFill>
                <a:schemeClr val="tx1"/>
              </a:solidFill>
            </a:endParaRPr>
          </a:p>
        </p:txBody>
      </p:sp>
      <p:sp>
        <p:nvSpPr>
          <p:cNvPr id="20" name="Forme libre 19"/>
          <p:cNvSpPr/>
          <p:nvPr/>
        </p:nvSpPr>
        <p:spPr>
          <a:xfrm rot="2700000">
            <a:off x="4138628" y="3179364"/>
            <a:ext cx="510630" cy="18531"/>
          </a:xfrm>
          <a:custGeom>
            <a:avLst/>
            <a:gdLst>
              <a:gd name="connsiteX0" fmla="*/ 0 w 510630"/>
              <a:gd name="connsiteY0" fmla="*/ 9265 h 18530"/>
              <a:gd name="connsiteX1" fmla="*/ 510630 w 510630"/>
              <a:gd name="connsiteY1" fmla="*/ 9265 h 18530"/>
            </a:gdLst>
            <a:ahLst/>
            <a:cxnLst>
              <a:cxn ang="0">
                <a:pos x="connsiteX0" y="connsiteY0"/>
              </a:cxn>
              <a:cxn ang="0">
                <a:pos x="connsiteX1" y="connsiteY1"/>
              </a:cxn>
            </a:cxnLst>
            <a:rect l="l" t="t" r="r" b="b"/>
            <a:pathLst>
              <a:path w="510630" h="18530">
                <a:moveTo>
                  <a:pt x="510630" y="9265"/>
                </a:moveTo>
                <a:lnTo>
                  <a:pt x="0" y="9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55248" tIns="-3501" rIns="255250" bIns="-3500" numCol="1" spcCol="1270" anchor="ctr" anchorCtr="0">
            <a:noAutofit/>
          </a:bodyPr>
          <a:lstStyle/>
          <a:p>
            <a:pPr lvl="0" algn="ctr" defTabSz="222250">
              <a:lnSpc>
                <a:spcPct val="90000"/>
              </a:lnSpc>
              <a:spcBef>
                <a:spcPct val="0"/>
              </a:spcBef>
              <a:spcAft>
                <a:spcPct val="35000"/>
              </a:spcAft>
            </a:pPr>
            <a:endParaRPr lang="fr-FR" sz="500" kern="1200"/>
          </a:p>
        </p:txBody>
      </p:sp>
      <p:sp>
        <p:nvSpPr>
          <p:cNvPr id="21" name="Forme libre 20"/>
          <p:cNvSpPr/>
          <p:nvPr/>
        </p:nvSpPr>
        <p:spPr>
          <a:xfrm rot="20004003">
            <a:off x="2904992" y="1800209"/>
            <a:ext cx="1578781" cy="1377721"/>
          </a:xfrm>
          <a:custGeom>
            <a:avLst/>
            <a:gdLst>
              <a:gd name="connsiteX0" fmla="*/ 0 w 1578781"/>
              <a:gd name="connsiteY0" fmla="*/ 688861 h 1377721"/>
              <a:gd name="connsiteX1" fmla="*/ 789391 w 1578781"/>
              <a:gd name="connsiteY1" fmla="*/ 0 h 1377721"/>
              <a:gd name="connsiteX2" fmla="*/ 1578782 w 1578781"/>
              <a:gd name="connsiteY2" fmla="*/ 688861 h 1377721"/>
              <a:gd name="connsiteX3" fmla="*/ 789391 w 1578781"/>
              <a:gd name="connsiteY3" fmla="*/ 1377722 h 1377721"/>
              <a:gd name="connsiteX4" fmla="*/ 0 w 1578781"/>
              <a:gd name="connsiteY4" fmla="*/ 688861 h 13777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8781" h="1377721">
                <a:moveTo>
                  <a:pt x="0" y="688861"/>
                </a:moveTo>
                <a:cubicBezTo>
                  <a:pt x="0" y="308414"/>
                  <a:pt x="353422" y="0"/>
                  <a:pt x="789391" y="0"/>
                </a:cubicBezTo>
                <a:cubicBezTo>
                  <a:pt x="1225360" y="0"/>
                  <a:pt x="1578782" y="308414"/>
                  <a:pt x="1578782" y="688861"/>
                </a:cubicBezTo>
                <a:cubicBezTo>
                  <a:pt x="1578782" y="1069308"/>
                  <a:pt x="1225360" y="1377722"/>
                  <a:pt x="789391" y="1377722"/>
                </a:cubicBezTo>
                <a:cubicBezTo>
                  <a:pt x="353422" y="1377722"/>
                  <a:pt x="0" y="1069308"/>
                  <a:pt x="0" y="688861"/>
                </a:cubicBezTo>
                <a:close/>
              </a:path>
            </a:pathLst>
          </a:custGeom>
          <a:solidFill>
            <a:schemeClr val="accent6">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0096" tIns="210653" rIns="240097" bIns="210652" numCol="1" spcCol="1270" anchor="ctr" anchorCtr="0">
            <a:noAutofit/>
          </a:bodyPr>
          <a:lstStyle/>
          <a:p>
            <a:pPr lvl="0" algn="ctr" defTabSz="622300">
              <a:lnSpc>
                <a:spcPct val="90000"/>
              </a:lnSpc>
              <a:spcBef>
                <a:spcPct val="0"/>
              </a:spcBef>
              <a:spcAft>
                <a:spcPct val="35000"/>
              </a:spcAft>
            </a:pPr>
            <a:r>
              <a:rPr lang="fr-FR" sz="1400" kern="1200" dirty="0" smtClean="0">
                <a:solidFill>
                  <a:schemeClr val="tx1"/>
                </a:solidFill>
              </a:rPr>
              <a:t>Sémantique</a:t>
            </a:r>
            <a:endParaRPr lang="fr-FR" sz="1400" kern="1200" dirty="0">
              <a:solidFill>
                <a:schemeClr val="tx1"/>
              </a:solidFill>
            </a:endParaRPr>
          </a:p>
        </p:txBody>
      </p:sp>
    </p:spTree>
    <p:extLst>
      <p:ext uri="{BB962C8B-B14F-4D97-AF65-F5344CB8AC3E}">
        <p14:creationId xmlns:p14="http://schemas.microsoft.com/office/powerpoint/2010/main" val="373623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1426170"/>
          </a:xfrm>
        </p:spPr>
        <p:txBody>
          <a:bodyPr>
            <a:noAutofit/>
          </a:bodyPr>
          <a:lstStyle/>
          <a:p>
            <a:r>
              <a:rPr lang="fr-FR" sz="3200" b="1" dirty="0">
                <a:solidFill>
                  <a:srgbClr val="C00000"/>
                </a:solidFill>
                <a:latin typeface="Arial Unicode MS" pitchFamily="34" charset="-128"/>
                <a:ea typeface="Arial Unicode MS" pitchFamily="34" charset="-128"/>
                <a:cs typeface="Arial Unicode MS" pitchFamily="34" charset="-128"/>
              </a:rPr>
              <a:t>Intervention didactique menée autour des différentes composantes du contrôle</a:t>
            </a:r>
          </a:p>
        </p:txBody>
      </p:sp>
      <p:sp>
        <p:nvSpPr>
          <p:cNvPr id="3" name="Espace réservé du contenu 2"/>
          <p:cNvSpPr>
            <a:spLocks noGrp="1"/>
          </p:cNvSpPr>
          <p:nvPr>
            <p:ph idx="1"/>
          </p:nvPr>
        </p:nvSpPr>
        <p:spPr/>
        <p:txBody>
          <a:bodyPr/>
          <a:lstStyle/>
          <a:p>
            <a:pPr marL="0" indent="0" algn="ctr">
              <a:buNone/>
            </a:pPr>
            <a:endParaRPr lang="fr-FR" dirty="0" smtClean="0">
              <a:hlinkClick r:id="rId2" action="ppaction://hlinkfile"/>
            </a:endParaRPr>
          </a:p>
          <a:p>
            <a:pPr marL="0" indent="0" algn="ctr">
              <a:buNone/>
            </a:pPr>
            <a:endParaRPr lang="fr-FR" dirty="0">
              <a:hlinkClick r:id="rId2" action="ppaction://hlinkfile"/>
            </a:endParaRPr>
          </a:p>
          <a:p>
            <a:pPr marL="0" indent="0" algn="ctr">
              <a:buNone/>
            </a:pPr>
            <a:r>
              <a:rPr lang="fr-FR" dirty="0" smtClean="0">
                <a:hlinkClick r:id="rId3" action="ppaction://hlinkfile"/>
              </a:rPr>
              <a:t>caractérisation </a:t>
            </a:r>
            <a:r>
              <a:rPr lang="fr-FR" dirty="0">
                <a:hlinkClick r:id="rId3" action="ppaction://hlinkfile"/>
              </a:rPr>
              <a:t>du concept de contrôle en lien avec les composantes </a:t>
            </a:r>
            <a:endParaRPr lang="fr-FR" dirty="0"/>
          </a:p>
        </p:txBody>
      </p:sp>
    </p:spTree>
    <p:extLst>
      <p:ext uri="{BB962C8B-B14F-4D97-AF65-F5344CB8AC3E}">
        <p14:creationId xmlns:p14="http://schemas.microsoft.com/office/powerpoint/2010/main" val="3996216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Autofit/>
          </a:bodyPr>
          <a:lstStyle/>
          <a:p>
            <a:pPr lvl="0" algn="just">
              <a:lnSpc>
                <a:spcPct val="115000"/>
              </a:lnSpc>
              <a:spcBef>
                <a:spcPts val="2400"/>
              </a:spcBef>
              <a:spcAft>
                <a:spcPts val="0"/>
              </a:spcAft>
            </a:pPr>
            <a:r>
              <a:rPr lang="fr-FR" sz="2800" b="1" dirty="0">
                <a:solidFill>
                  <a:srgbClr val="C00000"/>
                </a:solidFill>
                <a:latin typeface="Arial Unicode MS" pitchFamily="34" charset="-128"/>
                <a:ea typeface="Arial Unicode MS" pitchFamily="34" charset="-128"/>
                <a:cs typeface="Arial Unicode MS" pitchFamily="34" charset="-128"/>
              </a:rPr>
              <a:t>La situation proposée et la méthode de travail  </a:t>
            </a:r>
          </a:p>
        </p:txBody>
      </p:sp>
      <p:sp>
        <p:nvSpPr>
          <p:cNvPr id="3" name="Espace réservé du contenu 2"/>
          <p:cNvSpPr>
            <a:spLocks noGrp="1"/>
          </p:cNvSpPr>
          <p:nvPr>
            <p:ph idx="1"/>
          </p:nvPr>
        </p:nvSpPr>
        <p:spPr>
          <a:xfrm>
            <a:off x="611560" y="1600200"/>
            <a:ext cx="8280920" cy="4525963"/>
          </a:xfrm>
        </p:spPr>
        <p:txBody>
          <a:bodyPr>
            <a:normAutofit lnSpcReduction="10000"/>
          </a:bodyPr>
          <a:lstStyle/>
          <a:p>
            <a:pPr marL="0" indent="0">
              <a:buNone/>
            </a:pPr>
            <a:r>
              <a:rPr lang="fr-FR" dirty="0"/>
              <a:t>Il s’agit d’observer comment les étudiants décident de résoudre cette situation et surtout d’identifier les stratégies ainsi que la façon dont ils y auront recours.</a:t>
            </a:r>
          </a:p>
          <a:p>
            <a:pPr marL="0" indent="0">
              <a:buNone/>
            </a:pPr>
            <a:r>
              <a:rPr lang="fr-FR" dirty="0" smtClean="0"/>
              <a:t>« </a:t>
            </a:r>
            <a:r>
              <a:rPr lang="fr-FR" i="1" dirty="0">
                <a:solidFill>
                  <a:srgbClr val="C00000"/>
                </a:solidFill>
              </a:rPr>
              <a:t>Un consommateur dépense son revenu de 48dhs pour l’achat de deux biens : x et y. </a:t>
            </a:r>
          </a:p>
          <a:p>
            <a:pPr marL="0" indent="0">
              <a:buNone/>
            </a:pPr>
            <a:r>
              <a:rPr lang="fr-FR" i="1" dirty="0">
                <a:solidFill>
                  <a:srgbClr val="C00000"/>
                </a:solidFill>
              </a:rPr>
              <a:t>Les prix de x et de y sont respectivement 2dhs et 3dhs. </a:t>
            </a:r>
          </a:p>
          <a:p>
            <a:pPr marL="0" indent="0">
              <a:buNone/>
            </a:pPr>
            <a:r>
              <a:rPr lang="fr-FR" i="1" dirty="0">
                <a:solidFill>
                  <a:srgbClr val="C00000"/>
                </a:solidFill>
              </a:rPr>
              <a:t>La fonction d’utilité du consommateur est donnée par la formule : </a:t>
            </a:r>
            <a:r>
              <a:rPr lang="fr-FR" i="1" dirty="0" smtClean="0">
                <a:solidFill>
                  <a:srgbClr val="C00000"/>
                </a:solidFill>
              </a:rPr>
              <a:t>U(x</a:t>
            </a:r>
            <a:r>
              <a:rPr lang="fr-FR" i="1" dirty="0">
                <a:solidFill>
                  <a:srgbClr val="C00000"/>
                </a:solidFill>
              </a:rPr>
              <a:t>, y) = - x² - 2y² + 2xy</a:t>
            </a:r>
          </a:p>
          <a:p>
            <a:pPr marL="0" indent="0">
              <a:buNone/>
            </a:pPr>
            <a:r>
              <a:rPr lang="fr-FR" i="1" dirty="0">
                <a:solidFill>
                  <a:srgbClr val="C00000"/>
                </a:solidFill>
              </a:rPr>
              <a:t>Combien d’unités du bien x et du bien y doit-il consommer pour maximiser son utilité ? </a:t>
            </a:r>
            <a:r>
              <a:rPr lang="fr-FR" dirty="0"/>
              <a:t>»</a:t>
            </a:r>
          </a:p>
          <a:p>
            <a:endParaRPr lang="fr-FR" dirty="0"/>
          </a:p>
        </p:txBody>
      </p:sp>
    </p:spTree>
    <p:extLst>
      <p:ext uri="{BB962C8B-B14F-4D97-AF65-F5344CB8AC3E}">
        <p14:creationId xmlns:p14="http://schemas.microsoft.com/office/powerpoint/2010/main" val="948322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2522"/>
            <a:ext cx="7239000" cy="732182"/>
          </a:xfrm>
        </p:spPr>
        <p:txBody>
          <a:bodyPr>
            <a:normAutofit/>
          </a:bodyPr>
          <a:lstStyle/>
          <a:p>
            <a:r>
              <a:rPr lang="fr-FR" sz="3600" dirty="0" smtClean="0">
                <a:solidFill>
                  <a:srgbClr val="C00000"/>
                </a:solidFill>
              </a:rPr>
              <a:t>catégories </a:t>
            </a:r>
            <a:r>
              <a:rPr lang="fr-FR" sz="3600" dirty="0">
                <a:solidFill>
                  <a:srgbClr val="C00000"/>
                </a:solidFill>
              </a:rPr>
              <a:t>de groupe d’étudiants </a:t>
            </a:r>
          </a:p>
        </p:txBody>
      </p:sp>
      <p:sp>
        <p:nvSpPr>
          <p:cNvPr id="3" name="Espace réservé du contenu 2"/>
          <p:cNvSpPr>
            <a:spLocks noGrp="1"/>
          </p:cNvSpPr>
          <p:nvPr>
            <p:ph idx="1"/>
          </p:nvPr>
        </p:nvSpPr>
        <p:spPr>
          <a:xfrm>
            <a:off x="323528" y="908720"/>
            <a:ext cx="8229600" cy="4713387"/>
          </a:xfrm>
        </p:spPr>
        <p:txBody>
          <a:bodyPr/>
          <a:lstStyle/>
          <a:p>
            <a:pPr marL="0" indent="0">
              <a:buNone/>
            </a:pPr>
            <a:r>
              <a:rPr lang="fr-FR" dirty="0" smtClean="0"/>
              <a:t> </a:t>
            </a:r>
            <a:r>
              <a:rPr lang="fr-FR" sz="2000" dirty="0"/>
              <a:t>les catégories de groupe d’étudiants et les moyennes de leurs notes, obtenues dans </a:t>
            </a:r>
            <a:r>
              <a:rPr lang="fr-FR" sz="2000" dirty="0" smtClean="0"/>
              <a:t>l’examen :</a:t>
            </a:r>
          </a:p>
          <a:p>
            <a:pPr marL="0" indent="0">
              <a:buNone/>
            </a:pP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007417074"/>
              </p:ext>
            </p:extLst>
          </p:nvPr>
        </p:nvGraphicFramePr>
        <p:xfrm>
          <a:off x="395536" y="1916832"/>
          <a:ext cx="8424935" cy="4320481"/>
        </p:xfrm>
        <a:graphic>
          <a:graphicData uri="http://schemas.openxmlformats.org/drawingml/2006/table">
            <a:tbl>
              <a:tblPr firstRow="1" firstCol="1" bandRow="1"/>
              <a:tblGrid>
                <a:gridCol w="1257356"/>
                <a:gridCol w="2030969"/>
                <a:gridCol w="820218"/>
                <a:gridCol w="1409281"/>
                <a:gridCol w="2907111"/>
              </a:tblGrid>
              <a:tr h="1189688">
                <a:tc>
                  <a:txBody>
                    <a:bodyPr/>
                    <a:lstStyle/>
                    <a:p>
                      <a:pPr algn="just">
                        <a:lnSpc>
                          <a:spcPct val="115000"/>
                        </a:lnSpc>
                        <a:spcAft>
                          <a:spcPts val="0"/>
                        </a:spcAft>
                      </a:pPr>
                      <a:r>
                        <a:rPr lang="fr-FR" sz="1000" dirty="0">
                          <a:solidFill>
                            <a:srgbClr val="000000"/>
                          </a:solidFill>
                          <a:effectLst/>
                          <a:latin typeface="Times New Roman"/>
                          <a:ea typeface="Calibri"/>
                          <a:cs typeface="Arial"/>
                        </a:rPr>
                        <a:t>Parties de l’examen du Janvier 2014</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dirty="0">
                          <a:solidFill>
                            <a:srgbClr val="000000"/>
                          </a:solidFill>
                          <a:effectLst/>
                          <a:latin typeface="Times New Roman"/>
                          <a:ea typeface="Calibri"/>
                          <a:cs typeface="Arial"/>
                        </a:rPr>
                        <a:t>Le nombre d’étudiants qui ont traité ou ayant commencé la résolution du  problème </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dirty="0">
                          <a:solidFill>
                            <a:srgbClr val="000000"/>
                          </a:solidFill>
                          <a:effectLst/>
                          <a:latin typeface="Times New Roman"/>
                          <a:ea typeface="Calibri"/>
                          <a:cs typeface="Arial"/>
                        </a:rPr>
                        <a:t>Barème sur 20 </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dirty="0">
                          <a:solidFill>
                            <a:srgbClr val="000000"/>
                          </a:solidFill>
                          <a:effectLst/>
                          <a:latin typeface="Times New Roman"/>
                          <a:ea typeface="Calibri"/>
                          <a:cs typeface="Arial"/>
                        </a:rPr>
                        <a:t>La moyenne de notes obtenues pour les 20 étudiants </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solidFill>
                            <a:srgbClr val="000000"/>
                          </a:solidFill>
                          <a:effectLst/>
                          <a:latin typeface="Times New Roman"/>
                          <a:ea typeface="Calibri"/>
                          <a:cs typeface="Arial"/>
                        </a:rPr>
                        <a:t> </a:t>
                      </a:r>
                      <a:endParaRPr lang="fr-FR" sz="1100">
                        <a:effectLst/>
                        <a:latin typeface="Calibri"/>
                        <a:ea typeface="Calibri"/>
                        <a:cs typeface="Arial"/>
                      </a:endParaRPr>
                    </a:p>
                    <a:p>
                      <a:pPr algn="just">
                        <a:lnSpc>
                          <a:spcPct val="115000"/>
                        </a:lnSpc>
                        <a:spcAft>
                          <a:spcPts val="0"/>
                        </a:spcAft>
                      </a:pPr>
                      <a:r>
                        <a:rPr lang="fr-FR" sz="1000">
                          <a:solidFill>
                            <a:srgbClr val="000000"/>
                          </a:solidFill>
                          <a:effectLst/>
                          <a:latin typeface="Times New Roman"/>
                          <a:ea typeface="Calibri"/>
                          <a:cs typeface="Arial"/>
                        </a:rPr>
                        <a:t> </a:t>
                      </a:r>
                      <a:endParaRPr lang="fr-FR" sz="1100">
                        <a:effectLst/>
                        <a:latin typeface="Calibri"/>
                        <a:ea typeface="Calibri"/>
                        <a:cs typeface="Arial"/>
                      </a:endParaRPr>
                    </a:p>
                    <a:p>
                      <a:pPr algn="just">
                        <a:lnSpc>
                          <a:spcPct val="115000"/>
                        </a:lnSpc>
                        <a:spcAft>
                          <a:spcPts val="0"/>
                        </a:spcAft>
                      </a:pPr>
                      <a:r>
                        <a:rPr lang="fr-FR" sz="1000">
                          <a:solidFill>
                            <a:srgbClr val="000000"/>
                          </a:solidFill>
                          <a:effectLst/>
                          <a:latin typeface="Times New Roman"/>
                          <a:ea typeface="Calibri"/>
                          <a:cs typeface="Arial"/>
                        </a:rPr>
                        <a:t>        Observations</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192">
                <a:tc>
                  <a:txBody>
                    <a:bodyPr/>
                    <a:lstStyle/>
                    <a:p>
                      <a:pPr algn="just">
                        <a:lnSpc>
                          <a:spcPct val="115000"/>
                        </a:lnSpc>
                        <a:spcAft>
                          <a:spcPts val="0"/>
                        </a:spcAft>
                      </a:pPr>
                      <a:r>
                        <a:rPr lang="fr-FR" sz="1000">
                          <a:solidFill>
                            <a:srgbClr val="000000"/>
                          </a:solidFill>
                          <a:effectLst/>
                          <a:latin typeface="Times New Roman"/>
                          <a:ea typeface="Calibri"/>
                          <a:cs typeface="Arial"/>
                        </a:rPr>
                        <a:t>Exercice 1</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solidFill>
                            <a:srgbClr val="000000"/>
                          </a:solidFill>
                          <a:effectLst/>
                          <a:latin typeface="Times New Roman"/>
                          <a:ea typeface="Calibri"/>
                          <a:cs typeface="Arial"/>
                        </a:rPr>
                        <a:t>20</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solidFill>
                            <a:srgbClr val="000000"/>
                          </a:solidFill>
                          <a:effectLst/>
                          <a:latin typeface="Times New Roman"/>
                          <a:ea typeface="Calibri"/>
                          <a:cs typeface="Arial"/>
                        </a:rPr>
                        <a:t>6</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solidFill>
                            <a:srgbClr val="000000"/>
                          </a:solidFill>
                          <a:effectLst/>
                          <a:latin typeface="Times New Roman"/>
                          <a:ea typeface="Calibri"/>
                          <a:cs typeface="Arial"/>
                        </a:rPr>
                        <a:t>2,60</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lvl="0" indent="0" algn="just" rtl="0">
                        <a:lnSpc>
                          <a:spcPct val="115000"/>
                        </a:lnSpc>
                        <a:spcAft>
                          <a:spcPts val="0"/>
                        </a:spcAft>
                        <a:buFont typeface="Arial"/>
                        <a:buNone/>
                      </a:pPr>
                      <a:endParaRPr lang="fr-FR" sz="1100" dirty="0">
                        <a:effectLst/>
                        <a:latin typeface="Calibri"/>
                        <a:ea typeface="Calibri"/>
                        <a:cs typeface="Arial"/>
                      </a:endParaRPr>
                    </a:p>
                    <a:p>
                      <a:pPr marL="342900" lvl="0" indent="-342900" algn="just">
                        <a:lnSpc>
                          <a:spcPct val="115000"/>
                        </a:lnSpc>
                        <a:spcAft>
                          <a:spcPts val="0"/>
                        </a:spcAft>
                        <a:buFont typeface="Arial"/>
                        <a:buChar char="•"/>
                      </a:pPr>
                      <a:r>
                        <a:rPr lang="fr-FR" sz="1000" dirty="0">
                          <a:solidFill>
                            <a:srgbClr val="000000"/>
                          </a:solidFill>
                          <a:effectLst/>
                          <a:latin typeface="Times New Roman"/>
                          <a:ea typeface="Calibri"/>
                          <a:cs typeface="Arial"/>
                        </a:rPr>
                        <a:t>76 étudiants ont obtenu des notes sur 20 entre 0 </a:t>
                      </a:r>
                      <a:r>
                        <a:rPr lang="fr-FR" sz="1000">
                          <a:solidFill>
                            <a:srgbClr val="000000"/>
                          </a:solidFill>
                          <a:effectLst/>
                          <a:latin typeface="Times New Roman"/>
                          <a:ea typeface="Calibri"/>
                          <a:cs typeface="Arial"/>
                        </a:rPr>
                        <a:t>et </a:t>
                      </a:r>
                      <a:r>
                        <a:rPr lang="fr-FR" sz="1000" smtClean="0">
                          <a:solidFill>
                            <a:srgbClr val="000000"/>
                          </a:solidFill>
                          <a:effectLst/>
                          <a:latin typeface="Times New Roman"/>
                          <a:ea typeface="Calibri"/>
                          <a:cs typeface="Arial"/>
                        </a:rPr>
                        <a:t>2.</a:t>
                      </a:r>
                      <a:endParaRPr lang="fr-FR" sz="1100" dirty="0">
                        <a:effectLst/>
                        <a:latin typeface="Calibri"/>
                        <a:ea typeface="Calibri"/>
                        <a:cs typeface="Arial"/>
                      </a:endParaRPr>
                    </a:p>
                    <a:p>
                      <a:pPr marL="342900" lvl="0" indent="-342900" algn="just">
                        <a:lnSpc>
                          <a:spcPct val="115000"/>
                        </a:lnSpc>
                        <a:spcAft>
                          <a:spcPts val="0"/>
                        </a:spcAft>
                        <a:buFont typeface="Arial"/>
                        <a:buChar char="•"/>
                      </a:pPr>
                      <a:r>
                        <a:rPr lang="fr-FR" sz="1000" dirty="0">
                          <a:effectLst/>
                          <a:latin typeface="Times New Roman"/>
                          <a:ea typeface="Calibri"/>
                          <a:cs typeface="Arial"/>
                        </a:rPr>
                        <a:t>Total du groupe 8 de la section est de </a:t>
                      </a:r>
                      <a:r>
                        <a:rPr lang="fr-FR" sz="1000" dirty="0" smtClean="0">
                          <a:effectLst/>
                          <a:latin typeface="Times New Roman"/>
                          <a:ea typeface="Calibri"/>
                          <a:cs typeface="Arial"/>
                        </a:rPr>
                        <a:t>168 </a:t>
                      </a:r>
                      <a:r>
                        <a:rPr lang="fr-FR" sz="1000" dirty="0">
                          <a:effectLst/>
                          <a:latin typeface="Times New Roman"/>
                          <a:ea typeface="Calibri"/>
                          <a:cs typeface="Arial"/>
                        </a:rPr>
                        <a:t>étudiants inscrits.</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192">
                <a:tc>
                  <a:txBody>
                    <a:bodyPr/>
                    <a:lstStyle/>
                    <a:p>
                      <a:pPr algn="just">
                        <a:lnSpc>
                          <a:spcPct val="115000"/>
                        </a:lnSpc>
                        <a:spcAft>
                          <a:spcPts val="0"/>
                        </a:spcAft>
                      </a:pPr>
                      <a:r>
                        <a:rPr lang="fr-FR" sz="1000" dirty="0">
                          <a:solidFill>
                            <a:srgbClr val="000000"/>
                          </a:solidFill>
                          <a:effectLst/>
                          <a:latin typeface="Times New Roman"/>
                          <a:ea typeface="Calibri"/>
                          <a:cs typeface="Arial"/>
                        </a:rPr>
                        <a:t>Exercice 2</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solidFill>
                            <a:srgbClr val="000000"/>
                          </a:solidFill>
                          <a:effectLst/>
                          <a:latin typeface="Times New Roman"/>
                          <a:ea typeface="Calibri"/>
                          <a:cs typeface="Arial"/>
                        </a:rPr>
                        <a:t>16</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solidFill>
                            <a:srgbClr val="000000"/>
                          </a:solidFill>
                          <a:effectLst/>
                          <a:latin typeface="Times New Roman"/>
                          <a:ea typeface="Calibri"/>
                          <a:cs typeface="Arial"/>
                        </a:rPr>
                        <a:t>4</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solidFill>
                            <a:srgbClr val="000000"/>
                          </a:solidFill>
                          <a:effectLst/>
                          <a:latin typeface="Times New Roman"/>
                          <a:ea typeface="Calibri"/>
                          <a:cs typeface="Arial"/>
                        </a:rPr>
                        <a:t>2,31</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509192">
                <a:tc>
                  <a:txBody>
                    <a:bodyPr/>
                    <a:lstStyle/>
                    <a:p>
                      <a:pPr algn="just">
                        <a:lnSpc>
                          <a:spcPct val="115000"/>
                        </a:lnSpc>
                        <a:spcAft>
                          <a:spcPts val="0"/>
                        </a:spcAft>
                      </a:pPr>
                      <a:r>
                        <a:rPr lang="fr-FR" sz="1000">
                          <a:solidFill>
                            <a:srgbClr val="000000"/>
                          </a:solidFill>
                          <a:effectLst/>
                          <a:latin typeface="Times New Roman"/>
                          <a:ea typeface="Calibri"/>
                          <a:cs typeface="Arial"/>
                        </a:rPr>
                        <a:t>Exercice 3</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solidFill>
                            <a:srgbClr val="000000"/>
                          </a:solidFill>
                          <a:effectLst/>
                          <a:latin typeface="Times New Roman"/>
                          <a:ea typeface="Calibri"/>
                          <a:cs typeface="Arial"/>
                        </a:rPr>
                        <a:t>18</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solidFill>
                            <a:srgbClr val="000000"/>
                          </a:solidFill>
                          <a:effectLst/>
                          <a:latin typeface="Times New Roman"/>
                          <a:ea typeface="Calibri"/>
                          <a:cs typeface="Arial"/>
                        </a:rPr>
                        <a:t>4</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solidFill>
                            <a:srgbClr val="000000"/>
                          </a:solidFill>
                          <a:effectLst/>
                          <a:latin typeface="Times New Roman"/>
                          <a:ea typeface="Calibri"/>
                          <a:cs typeface="Arial"/>
                        </a:rPr>
                        <a:t>3,31</a:t>
                      </a:r>
                      <a:endParaRPr lang="fr-FR"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r h="520261">
                <a:tc>
                  <a:txBody>
                    <a:bodyPr/>
                    <a:lstStyle/>
                    <a:p>
                      <a:pPr algn="just">
                        <a:lnSpc>
                          <a:spcPct val="115000"/>
                        </a:lnSpc>
                        <a:spcAft>
                          <a:spcPts val="0"/>
                        </a:spcAft>
                      </a:pPr>
                      <a:r>
                        <a:rPr lang="fr-FR" sz="1000" dirty="0">
                          <a:solidFill>
                            <a:srgbClr val="000000"/>
                          </a:solidFill>
                          <a:effectLst/>
                          <a:latin typeface="Times New Roman"/>
                          <a:ea typeface="Calibri"/>
                          <a:cs typeface="Arial"/>
                        </a:rPr>
                        <a:t>Problème 4</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fr-FR" sz="1000" dirty="0">
                          <a:solidFill>
                            <a:srgbClr val="000000"/>
                          </a:solidFill>
                          <a:effectLst/>
                          <a:latin typeface="Times New Roman"/>
                          <a:ea typeface="Calibri"/>
                          <a:cs typeface="Arial"/>
                        </a:rPr>
                        <a:t>14</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fr-FR" sz="1000" dirty="0">
                          <a:solidFill>
                            <a:srgbClr val="000000"/>
                          </a:solidFill>
                          <a:effectLst/>
                          <a:latin typeface="Times New Roman"/>
                          <a:ea typeface="Calibri"/>
                          <a:cs typeface="Arial"/>
                        </a:rPr>
                        <a:t>6</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fr-FR" sz="1000" dirty="0">
                          <a:solidFill>
                            <a:srgbClr val="000000"/>
                          </a:solidFill>
                          <a:effectLst/>
                          <a:latin typeface="Times New Roman"/>
                          <a:ea typeface="Calibri"/>
                          <a:cs typeface="Arial"/>
                        </a:rPr>
                        <a:t>2,32</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xBody>
                    <a:bodyPr/>
                    <a:lstStyle/>
                    <a:p>
                      <a:endParaRPr lang="fr-FR"/>
                    </a:p>
                  </a:txBody>
                  <a:tcPr/>
                </a:tc>
              </a:tr>
              <a:tr h="1082956">
                <a:tc gridSpan="2">
                  <a:txBody>
                    <a:bodyPr/>
                    <a:lstStyle/>
                    <a:p>
                      <a:pPr algn="just">
                        <a:lnSpc>
                          <a:spcPct val="115000"/>
                        </a:lnSpc>
                        <a:spcAft>
                          <a:spcPts val="0"/>
                        </a:spcAft>
                      </a:pPr>
                      <a:r>
                        <a:rPr lang="fr-FR" sz="1000" dirty="0">
                          <a:solidFill>
                            <a:srgbClr val="000000"/>
                          </a:solidFill>
                          <a:effectLst/>
                          <a:latin typeface="Times New Roman"/>
                          <a:ea typeface="Calibri"/>
                          <a:cs typeface="Arial"/>
                        </a:rPr>
                        <a:t>                               Somme</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15000"/>
                        </a:lnSpc>
                        <a:spcAft>
                          <a:spcPts val="0"/>
                        </a:spcAft>
                      </a:pPr>
                      <a:r>
                        <a:rPr lang="fr-FR" sz="1000" dirty="0">
                          <a:solidFill>
                            <a:srgbClr val="000000"/>
                          </a:solidFill>
                          <a:effectLst/>
                          <a:latin typeface="Times New Roman"/>
                          <a:ea typeface="Calibri"/>
                          <a:cs typeface="Arial"/>
                        </a:rPr>
                        <a:t>20</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solidFill>
                            <a:srgbClr val="000000"/>
                          </a:solidFill>
                          <a:effectLst/>
                          <a:latin typeface="Times New Roman"/>
                          <a:ea typeface="Calibri"/>
                          <a:cs typeface="Arial"/>
                        </a:rPr>
                        <a:t>9,05</a:t>
                      </a:r>
                      <a:endParaRPr lang="fr-FR"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r>
            </a:tbl>
          </a:graphicData>
        </a:graphic>
      </p:graphicFrame>
      <p:sp>
        <p:nvSpPr>
          <p:cNvPr id="6" name="Rectangle 1"/>
          <p:cNvSpPr>
            <a:spLocks noChangeArrowheads="1"/>
          </p:cNvSpPr>
          <p:nvPr/>
        </p:nvSpPr>
        <p:spPr bwMode="auto">
          <a:xfrm>
            <a:off x="1701800" y="2898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84837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marL="0" indent="0">
              <a:buNone/>
            </a:pPr>
            <a:r>
              <a:rPr lang="fr-FR" dirty="0"/>
              <a:t>La situation « la firme productive » effectuée dans les travaux dirigés avec ces étudiants, est la suivante : </a:t>
            </a:r>
          </a:p>
          <a:p>
            <a:pPr marL="0" indent="0">
              <a:buNone/>
            </a:pPr>
            <a:r>
              <a:rPr lang="fr-FR" i="1" dirty="0">
                <a:solidFill>
                  <a:srgbClr val="C00000"/>
                </a:solidFill>
              </a:rPr>
              <a:t>« Une firme produit des appareils dans deux usines différentes. Les coûts totaux de production pour les deux usines sont respectivement : </a:t>
            </a:r>
          </a:p>
          <a:p>
            <a:pPr marL="0" indent="0">
              <a:buNone/>
            </a:pPr>
            <a:r>
              <a:rPr lang="fr-FR" i="1" dirty="0">
                <a:solidFill>
                  <a:srgbClr val="C00000"/>
                </a:solidFill>
              </a:rPr>
              <a:t>CT</a:t>
            </a:r>
            <a:r>
              <a:rPr lang="fr-FR" sz="3100" i="1" baseline="-25000" dirty="0">
                <a:solidFill>
                  <a:srgbClr val="C00000"/>
                </a:solidFill>
              </a:rPr>
              <a:t>1</a:t>
            </a:r>
            <a:r>
              <a:rPr lang="fr-FR" i="1" dirty="0">
                <a:solidFill>
                  <a:srgbClr val="C00000"/>
                </a:solidFill>
              </a:rPr>
              <a:t>= 200+6q</a:t>
            </a:r>
            <a:r>
              <a:rPr lang="fr-FR" i="1" baseline="-25000" dirty="0">
                <a:solidFill>
                  <a:srgbClr val="C00000"/>
                </a:solidFill>
              </a:rPr>
              <a:t>1</a:t>
            </a:r>
            <a:r>
              <a:rPr lang="fr-FR" i="1" dirty="0">
                <a:solidFill>
                  <a:srgbClr val="C00000"/>
                </a:solidFill>
              </a:rPr>
              <a:t>+0,03q</a:t>
            </a:r>
            <a:r>
              <a:rPr lang="fr-FR" sz="3100" i="1" baseline="-25000" dirty="0">
                <a:solidFill>
                  <a:srgbClr val="C00000"/>
                </a:solidFill>
              </a:rPr>
              <a:t>1</a:t>
            </a:r>
            <a:r>
              <a:rPr lang="fr-FR" i="1" dirty="0">
                <a:solidFill>
                  <a:srgbClr val="C00000"/>
                </a:solidFill>
              </a:rPr>
              <a:t>²  et  CT</a:t>
            </a:r>
            <a:r>
              <a:rPr lang="fr-FR" sz="3100" i="1" baseline="-25000" dirty="0">
                <a:solidFill>
                  <a:srgbClr val="C00000"/>
                </a:solidFill>
              </a:rPr>
              <a:t>2</a:t>
            </a:r>
            <a:r>
              <a:rPr lang="fr-FR" i="1" dirty="0">
                <a:solidFill>
                  <a:srgbClr val="C00000"/>
                </a:solidFill>
              </a:rPr>
              <a:t>= 150+10q</a:t>
            </a:r>
            <a:r>
              <a:rPr lang="fr-FR" sz="3100" i="1" baseline="-25000" dirty="0">
                <a:solidFill>
                  <a:srgbClr val="C00000"/>
                </a:solidFill>
              </a:rPr>
              <a:t>2</a:t>
            </a:r>
            <a:r>
              <a:rPr lang="fr-FR" i="1" dirty="0">
                <a:solidFill>
                  <a:srgbClr val="C00000"/>
                </a:solidFill>
              </a:rPr>
              <a:t>+0,02q</a:t>
            </a:r>
            <a:r>
              <a:rPr lang="fr-FR" sz="3100" i="1" baseline="-25000" dirty="0">
                <a:solidFill>
                  <a:srgbClr val="C00000"/>
                </a:solidFill>
              </a:rPr>
              <a:t>2</a:t>
            </a:r>
            <a:r>
              <a:rPr lang="fr-FR" i="1" dirty="0">
                <a:solidFill>
                  <a:srgbClr val="C00000"/>
                </a:solidFill>
              </a:rPr>
              <a:t>² où q</a:t>
            </a:r>
            <a:r>
              <a:rPr lang="fr-FR" sz="3100" i="1" baseline="-25000" dirty="0">
                <a:solidFill>
                  <a:srgbClr val="C00000"/>
                </a:solidFill>
              </a:rPr>
              <a:t>1</a:t>
            </a:r>
            <a:r>
              <a:rPr lang="fr-FR" i="1" dirty="0">
                <a:solidFill>
                  <a:srgbClr val="C00000"/>
                </a:solidFill>
              </a:rPr>
              <a:t> et q</a:t>
            </a:r>
            <a:r>
              <a:rPr lang="fr-FR" sz="3100" i="1" baseline="-25000" dirty="0">
                <a:solidFill>
                  <a:srgbClr val="C00000"/>
                </a:solidFill>
              </a:rPr>
              <a:t>2</a:t>
            </a:r>
            <a:r>
              <a:rPr lang="fr-FR" i="1" dirty="0">
                <a:solidFill>
                  <a:srgbClr val="C00000"/>
                </a:solidFill>
              </a:rPr>
              <a:t> représentent le nombre d’appareils produits dans chaque usine. La firme s’est engagée à livrer 100 appareils à une entreprise. Les frais de transport par appareil sont de 4dhs pour les livraisons à partir de la première usine et de 2dhs pour les livraisons à partir de la seconde usine. Les frais de transport sont supportés par la firme productive. </a:t>
            </a:r>
          </a:p>
          <a:p>
            <a:pPr marL="0" indent="0">
              <a:buNone/>
            </a:pPr>
            <a:r>
              <a:rPr lang="fr-FR" i="1" dirty="0">
                <a:solidFill>
                  <a:srgbClr val="C00000"/>
                </a:solidFill>
              </a:rPr>
              <a:t>Afin de minimiser le coût total de production y compris le coût de transport, la firme veut savoir le nombre d’appareils que doit produire chaque usine ».</a:t>
            </a:r>
          </a:p>
          <a:p>
            <a:endParaRPr lang="fr-FR" dirty="0"/>
          </a:p>
        </p:txBody>
      </p:sp>
    </p:spTree>
    <p:extLst>
      <p:ext uri="{BB962C8B-B14F-4D97-AF65-F5344CB8AC3E}">
        <p14:creationId xmlns:p14="http://schemas.microsoft.com/office/powerpoint/2010/main" val="25176408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ique">
  <a:themeElements>
    <a:clrScheme name="thermique">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ique">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iq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Thermique</Template>
  <TotalTime>359</TotalTime>
  <Words>2286</Words>
  <Application>Microsoft Office PowerPoint</Application>
  <PresentationFormat>Affichage à l'écran (4:3)</PresentationFormat>
  <Paragraphs>141</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thermique</vt:lpstr>
      <vt:lpstr>Présentation PowerPoint</vt:lpstr>
      <vt:lpstr> Introduction 1.Nouveau paradigme : le contrôle dans l'activité de l’étudiant      1.1 Eclairages sur le concept de contrôle      1.2 Intervention didactique menée autour des différentes composantes du contrôle 2.La situation proposée et la méthode de travail  3.Analyse de la situation « comportement du consommateur » sous l’angle des composantes de contrôle 4.Interprétations des productions des étudiants et les enseignements sollicités de l’activité de contrôle Conclusion  Bibliographie </vt:lpstr>
      <vt:lpstr>Introduction</vt:lpstr>
      <vt:lpstr>Nouveau paradigme : le contrôle dans l'activité de l’étudiant  </vt:lpstr>
      <vt:lpstr>les composantes du contrôle</vt:lpstr>
      <vt:lpstr>Intervention didactique menée autour des différentes composantes du contrôle</vt:lpstr>
      <vt:lpstr>La situation proposée et la méthode de travail  </vt:lpstr>
      <vt:lpstr>catégories de groupe d’étudiants </vt:lpstr>
      <vt:lpstr>Présentation PowerPoint</vt:lpstr>
      <vt:lpstr>Analyse de la situation « comportement du consommateur » sous l’angle des composantes de contrôle</vt:lpstr>
      <vt:lpstr>Présentation PowerPoint</vt:lpstr>
      <vt:lpstr>Présentation PowerPoint</vt:lpstr>
      <vt:lpstr>Interprétations des productions des étudiants et les enseignements sollicités de l’activité du contrôle</vt:lpstr>
      <vt:lpstr>Interprétations des productions des étudiants et les enseignements sollicités de l’activité du contrôle</vt:lpstr>
      <vt:lpstr>Conclusion</vt:lpstr>
      <vt:lpstr>Bibliographie</vt:lpstr>
      <vt:lpstr>Bibliographie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Said</dc:creator>
  <cp:lastModifiedBy>Said</cp:lastModifiedBy>
  <cp:revision>86</cp:revision>
  <dcterms:created xsi:type="dcterms:W3CDTF">2014-03-17T15:54:57Z</dcterms:created>
  <dcterms:modified xsi:type="dcterms:W3CDTF">2014-06-10T13:58:44Z</dcterms:modified>
</cp:coreProperties>
</file>