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1"/>
  </p:sldMasterIdLst>
  <p:notesMasterIdLst>
    <p:notesMasterId r:id="rId38"/>
  </p:notesMasterIdLst>
  <p:sldIdLst>
    <p:sldId id="257" r:id="rId2"/>
    <p:sldId id="259" r:id="rId3"/>
    <p:sldId id="260" r:id="rId4"/>
    <p:sldId id="302" r:id="rId5"/>
    <p:sldId id="261" r:id="rId6"/>
    <p:sldId id="262" r:id="rId7"/>
    <p:sldId id="275" r:id="rId8"/>
    <p:sldId id="263" r:id="rId9"/>
    <p:sldId id="299" r:id="rId10"/>
    <p:sldId id="264" r:id="rId11"/>
    <p:sldId id="266" r:id="rId12"/>
    <p:sldId id="272" r:id="rId13"/>
    <p:sldId id="301" r:id="rId14"/>
    <p:sldId id="316" r:id="rId15"/>
    <p:sldId id="267" r:id="rId16"/>
    <p:sldId id="300" r:id="rId17"/>
    <p:sldId id="268" r:id="rId18"/>
    <p:sldId id="269" r:id="rId19"/>
    <p:sldId id="313" r:id="rId20"/>
    <p:sldId id="270" r:id="rId21"/>
    <p:sldId id="314" r:id="rId22"/>
    <p:sldId id="315" r:id="rId23"/>
    <p:sldId id="312" r:id="rId24"/>
    <p:sldId id="281" r:id="rId25"/>
    <p:sldId id="290" r:id="rId26"/>
    <p:sldId id="292" r:id="rId27"/>
    <p:sldId id="309" r:id="rId28"/>
    <p:sldId id="303" r:id="rId29"/>
    <p:sldId id="304" r:id="rId30"/>
    <p:sldId id="305" r:id="rId31"/>
    <p:sldId id="306" r:id="rId32"/>
    <p:sldId id="310" r:id="rId33"/>
    <p:sldId id="307" r:id="rId34"/>
    <p:sldId id="298" r:id="rId35"/>
    <p:sldId id="311" r:id="rId36"/>
    <p:sldId id="271" r:id="rId3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85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7" d="100"/>
          <a:sy n="77" d="100"/>
        </p:scale>
        <p:origin x="-870" y="54"/>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100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0B5E43-9732-4A85-B183-B14C14493708}" type="datetimeFigureOut">
              <a:rPr lang="fr-CA" smtClean="0"/>
              <a:t>2014-06-09</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39F2A3-7BB1-471C-A2A5-97E496D5160D}" type="slidenum">
              <a:rPr lang="fr-CA" smtClean="0"/>
              <a:t>‹N°›</a:t>
            </a:fld>
            <a:endParaRPr lang="fr-CA"/>
          </a:p>
        </p:txBody>
      </p:sp>
    </p:spTree>
    <p:extLst>
      <p:ext uri="{BB962C8B-B14F-4D97-AF65-F5344CB8AC3E}">
        <p14:creationId xmlns:p14="http://schemas.microsoft.com/office/powerpoint/2010/main" val="241677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56931C-0B88-4FCC-BC11-CACC68FACF00}" type="slidenum">
              <a:rPr lang="fr-CA" altLang="fr-FR"/>
              <a:pPr/>
              <a:t>11</a:t>
            </a:fld>
            <a:endParaRPr lang="fr-CA" altLang="fr-F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BB6546-4059-436B-B20C-FDD4EDD642DC}" type="slidenum">
              <a:rPr lang="fr-CA" altLang="fr-FR"/>
              <a:pPr/>
              <a:t>15</a:t>
            </a:fld>
            <a:endParaRPr lang="fr-CA" altLang="fr-F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fr-CA" altLang="fr-FR"/>
              <a:t>Point 3:</a:t>
            </a:r>
          </a:p>
          <a:p>
            <a:r>
              <a:rPr lang="fr-CA" altLang="fr-FR"/>
              <a:t>les 3 premiers chapitres d’un mémoire</a:t>
            </a:r>
          </a:p>
          <a:p>
            <a:r>
              <a:rPr lang="fr-CA" altLang="fr-FR"/>
              <a:t>Et des éléments à relever lors des lectures (qui sont pertinents à noter dans une fiche de lecture)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1039F2A3-7BB1-471C-A2A5-97E496D5160D}" type="slidenum">
              <a:rPr lang="fr-CA" smtClean="0"/>
              <a:t>16</a:t>
            </a:fld>
            <a:endParaRPr lang="fr-CA"/>
          </a:p>
        </p:txBody>
      </p:sp>
    </p:spTree>
    <p:extLst>
      <p:ext uri="{BB962C8B-B14F-4D97-AF65-F5344CB8AC3E}">
        <p14:creationId xmlns:p14="http://schemas.microsoft.com/office/powerpoint/2010/main" val="3892835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0037E6-80EF-4FEE-BB4F-CC3647F0E7DF}" type="slidenum">
              <a:rPr lang="fr-CA" altLang="fr-FR"/>
              <a:pPr/>
              <a:t>17</a:t>
            </a:fld>
            <a:endParaRPr lang="fr-CA" altLang="fr-F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fr-FR"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BECED5-FA45-451A-AD4F-A1A247DBC3C6}" type="slidenum">
              <a:rPr lang="fr-CA" altLang="fr-FR"/>
              <a:pPr/>
              <a:t>18</a:t>
            </a:fld>
            <a:endParaRPr lang="fr-CA" altLang="fr-F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fr-FR"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16CFC8-E4C3-4FCE-AE1B-99D36A18DF76}" type="slidenum">
              <a:rPr lang="fr-CA" altLang="fr-FR"/>
              <a:pPr/>
              <a:t>20</a:t>
            </a:fld>
            <a:endParaRPr lang="fr-CA" altLang="fr-F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fr-FR"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1039F2A3-7BB1-471C-A2A5-97E496D5160D}" type="slidenum">
              <a:rPr lang="fr-CA" smtClean="0"/>
              <a:t>22</a:t>
            </a:fld>
            <a:endParaRPr lang="fr-CA"/>
          </a:p>
        </p:txBody>
      </p:sp>
    </p:spTree>
    <p:extLst>
      <p:ext uri="{BB962C8B-B14F-4D97-AF65-F5344CB8AC3E}">
        <p14:creationId xmlns:p14="http://schemas.microsoft.com/office/powerpoint/2010/main" val="2441925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F8A499-426A-40B4-A0A2-9204C14DC19D}" type="slidenum">
              <a:rPr lang="fr-CA" altLang="fr-FR"/>
              <a:pPr/>
              <a:t>25</a:t>
            </a:fld>
            <a:endParaRPr lang="fr-CA" altLang="fr-F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r>
              <a:rPr lang="fr-CA" altLang="fr-FR"/>
              <a:t>Ateliers 1 et 2</a:t>
            </a:r>
            <a:endParaRPr lang="fr-FR"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05C75A-AFBF-45E3-A80E-CDA6D246B69D}" type="slidenum">
              <a:rPr lang="fr-CA" altLang="fr-FR"/>
              <a:pPr/>
              <a:t>36</a:t>
            </a:fld>
            <a:endParaRPr lang="fr-CA" altLang="fr-F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3" descr="couvertur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ctrTitle"/>
          </p:nvPr>
        </p:nvSpPr>
        <p:spPr>
          <a:xfrm>
            <a:off x="392098" y="4014058"/>
            <a:ext cx="8066101" cy="903843"/>
          </a:xfrm>
        </p:spPr>
        <p:txBody>
          <a:bodyPr/>
          <a:lstStyle>
            <a:lvl1pPr>
              <a:defRPr b="1" i="0">
                <a:latin typeface="Helvetica"/>
                <a:cs typeface="Helvetica"/>
              </a:defRPr>
            </a:lvl1pPr>
          </a:lstStyle>
          <a:p>
            <a:r>
              <a:rPr lang="fr-CA" smtClean="0"/>
              <a:t>Cliquez et modifiez le titre</a:t>
            </a:r>
            <a:endParaRPr lang="fr-FR" dirty="0"/>
          </a:p>
        </p:txBody>
      </p:sp>
      <p:sp>
        <p:nvSpPr>
          <p:cNvPr id="3" name="Sous-titre 2"/>
          <p:cNvSpPr>
            <a:spLocks noGrp="1"/>
          </p:cNvSpPr>
          <p:nvPr>
            <p:ph type="subTitle" idx="1"/>
          </p:nvPr>
        </p:nvSpPr>
        <p:spPr>
          <a:xfrm>
            <a:off x="392098" y="4917901"/>
            <a:ext cx="7380301" cy="1752600"/>
          </a:xfrm>
        </p:spPr>
        <p:txBody>
          <a:bodyPr/>
          <a:lstStyle>
            <a:lvl1pPr marL="0" indent="0" algn="l">
              <a:buNone/>
              <a:defRPr>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fr-FR" dirty="0"/>
          </a:p>
        </p:txBody>
      </p:sp>
      <p:pic>
        <p:nvPicPr>
          <p:cNvPr id="5" name="Image 4" descr="couvertur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3269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4" name="Image 3" descr="dia_mot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title"/>
          </p:nvPr>
        </p:nvSpPr>
        <p:spPr>
          <a:xfrm>
            <a:off x="392099" y="1638354"/>
            <a:ext cx="8294701" cy="1143000"/>
          </a:xfrm>
        </p:spPr>
        <p:txBody>
          <a:bodyPr/>
          <a:lstStyle>
            <a:lvl1pPr>
              <a:defRPr b="1" i="0">
                <a:latin typeface="Helvetica"/>
                <a:cs typeface="Helvetica"/>
              </a:defRPr>
            </a:lvl1pPr>
          </a:lstStyle>
          <a:p>
            <a:r>
              <a:rPr lang="fr-CA" smtClean="0"/>
              <a:t>Cliquez et modifiez le titre</a:t>
            </a:r>
            <a:endParaRPr lang="fr-FR" dirty="0"/>
          </a:p>
        </p:txBody>
      </p:sp>
      <p:sp>
        <p:nvSpPr>
          <p:cNvPr id="9" name="Espace réservé du pied de page 4"/>
          <p:cNvSpPr>
            <a:spLocks noGrp="1"/>
          </p:cNvSpPr>
          <p:nvPr>
            <p:ph type="ftr" sz="quarter" idx="11"/>
          </p:nvPr>
        </p:nvSpPr>
        <p:spPr>
          <a:xfrm>
            <a:off x="392099" y="6237028"/>
            <a:ext cx="5627701" cy="365125"/>
          </a:xfrm>
          <a:prstGeom prst="rect">
            <a:avLst/>
          </a:prstGeom>
        </p:spPr>
        <p:txBody>
          <a:bodyPr/>
          <a:lstStyle>
            <a:lvl1pPr algn="l">
              <a:defRPr>
                <a:solidFill>
                  <a:srgbClr val="43858A"/>
                </a:solidFill>
                <a:latin typeface="Helvetica"/>
                <a:cs typeface="Helvetica"/>
              </a:defRPr>
            </a:lvl1pPr>
          </a:lstStyle>
          <a:p>
            <a:endParaRPr lang="fr-FR" dirty="0"/>
          </a:p>
        </p:txBody>
      </p:sp>
      <p:sp>
        <p:nvSpPr>
          <p:cNvPr id="10" name="Espace réservé du numéro de diapositive 5"/>
          <p:cNvSpPr>
            <a:spLocks noGrp="1"/>
          </p:cNvSpPr>
          <p:nvPr>
            <p:ph type="sldNum" sz="quarter" idx="12"/>
          </p:nvPr>
        </p:nvSpPr>
        <p:spPr>
          <a:xfrm>
            <a:off x="6553200" y="6237028"/>
            <a:ext cx="2133600" cy="365125"/>
          </a:xfrm>
          <a:prstGeom prst="rect">
            <a:avLst/>
          </a:prstGeom>
        </p:spPr>
        <p:txBody>
          <a:bodyPr/>
          <a:lstStyle>
            <a:lvl1pPr algn="r">
              <a:defRPr>
                <a:solidFill>
                  <a:srgbClr val="43858A"/>
                </a:solidFill>
                <a:latin typeface="Helvetica"/>
                <a:cs typeface="Helvetica"/>
              </a:defRPr>
            </a:lvl1pPr>
          </a:lstStyle>
          <a:p>
            <a:fld id="{ED7A1627-DF9C-7147-ACFE-5E02887FAC59}" type="slidenum">
              <a:rPr lang="fr-FR" smtClean="0"/>
              <a:pPr/>
              <a:t>‹N°›</a:t>
            </a:fld>
            <a:endParaRPr lang="fr-FR" dirty="0"/>
          </a:p>
        </p:txBody>
      </p:sp>
    </p:spTree>
    <p:extLst>
      <p:ext uri="{BB962C8B-B14F-4D97-AF65-F5344CB8AC3E}">
        <p14:creationId xmlns:p14="http://schemas.microsoft.com/office/powerpoint/2010/main" val="3767423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6" name="Image 5" descr="dia_mot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title"/>
          </p:nvPr>
        </p:nvSpPr>
        <p:spPr>
          <a:xfrm>
            <a:off x="392100" y="1696122"/>
            <a:ext cx="3073414" cy="1162050"/>
          </a:xfrm>
        </p:spPr>
        <p:txBody>
          <a:bodyPr anchor="b"/>
          <a:lstStyle>
            <a:lvl1pPr algn="l">
              <a:defRPr sz="2000" b="1" i="0">
                <a:latin typeface="Helvetica"/>
                <a:cs typeface="Helvetica"/>
              </a:defRPr>
            </a:lvl1pPr>
          </a:lstStyle>
          <a:p>
            <a:r>
              <a:rPr lang="fr-CA" smtClean="0"/>
              <a:t>Cliquez et modifiez le titre</a:t>
            </a:r>
            <a:endParaRPr lang="fr-FR" dirty="0"/>
          </a:p>
        </p:txBody>
      </p:sp>
      <p:sp>
        <p:nvSpPr>
          <p:cNvPr id="3" name="Espace réservé du contenu 2"/>
          <p:cNvSpPr>
            <a:spLocks noGrp="1"/>
          </p:cNvSpPr>
          <p:nvPr>
            <p:ph idx="1"/>
          </p:nvPr>
        </p:nvSpPr>
        <p:spPr>
          <a:xfrm>
            <a:off x="3575050" y="1696122"/>
            <a:ext cx="5111750" cy="4430041"/>
          </a:xfrm>
        </p:spPr>
        <p:txBody>
          <a:bodyPr/>
          <a:lstStyle>
            <a:lvl1pPr>
              <a:defRPr sz="3200">
                <a:latin typeface="Helvetica"/>
                <a:cs typeface="Helvetica"/>
              </a:defRPr>
            </a:lvl1pPr>
            <a:lvl2pPr>
              <a:defRPr sz="2800">
                <a:latin typeface="Helvetica"/>
                <a:cs typeface="Helvetica"/>
              </a:defRPr>
            </a:lvl2pPr>
            <a:lvl3pPr>
              <a:defRPr sz="2400">
                <a:latin typeface="Helvetica"/>
                <a:cs typeface="Helvetica"/>
              </a:defRPr>
            </a:lvl3pPr>
            <a:lvl4pPr>
              <a:defRPr sz="2000">
                <a:latin typeface="Helvetica"/>
                <a:cs typeface="Helvetica"/>
              </a:defRPr>
            </a:lvl4pPr>
            <a:lvl5pPr>
              <a:defRPr sz="2000">
                <a:latin typeface="Helvetica"/>
                <a:cs typeface="Helvetica"/>
              </a:defRPr>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dirty="0"/>
          </a:p>
        </p:txBody>
      </p:sp>
      <p:sp>
        <p:nvSpPr>
          <p:cNvPr id="4" name="Espace réservé du texte 3"/>
          <p:cNvSpPr>
            <a:spLocks noGrp="1"/>
          </p:cNvSpPr>
          <p:nvPr>
            <p:ph type="body" sz="half" idx="2"/>
          </p:nvPr>
        </p:nvSpPr>
        <p:spPr>
          <a:xfrm>
            <a:off x="392100" y="2858172"/>
            <a:ext cx="3073414" cy="3267991"/>
          </a:xfrm>
        </p:spPr>
        <p:txBody>
          <a:bodyPr/>
          <a:lstStyle>
            <a:lvl1pPr marL="0" indent="0">
              <a:buNone/>
              <a:defRPr sz="1400">
                <a:latin typeface="Helvetica"/>
                <a:cs typeface="Helvetic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11" name="Espace réservé du pied de page 4"/>
          <p:cNvSpPr>
            <a:spLocks noGrp="1"/>
          </p:cNvSpPr>
          <p:nvPr>
            <p:ph type="ftr" sz="quarter" idx="11"/>
          </p:nvPr>
        </p:nvSpPr>
        <p:spPr>
          <a:xfrm>
            <a:off x="392099" y="6237028"/>
            <a:ext cx="5627701" cy="365125"/>
          </a:xfrm>
          <a:prstGeom prst="rect">
            <a:avLst/>
          </a:prstGeom>
        </p:spPr>
        <p:txBody>
          <a:bodyPr/>
          <a:lstStyle>
            <a:lvl1pPr algn="l">
              <a:defRPr>
                <a:solidFill>
                  <a:srgbClr val="43858A"/>
                </a:solidFill>
                <a:latin typeface="Helvetica"/>
                <a:cs typeface="Helvetica"/>
              </a:defRPr>
            </a:lvl1pPr>
          </a:lstStyle>
          <a:p>
            <a:endParaRPr lang="fr-FR" dirty="0"/>
          </a:p>
        </p:txBody>
      </p:sp>
      <p:sp>
        <p:nvSpPr>
          <p:cNvPr id="12" name="Espace réservé du numéro de diapositive 5"/>
          <p:cNvSpPr>
            <a:spLocks noGrp="1"/>
          </p:cNvSpPr>
          <p:nvPr>
            <p:ph type="sldNum" sz="quarter" idx="12"/>
          </p:nvPr>
        </p:nvSpPr>
        <p:spPr>
          <a:xfrm>
            <a:off x="6553200" y="6237028"/>
            <a:ext cx="2133600" cy="365125"/>
          </a:xfrm>
          <a:prstGeom prst="rect">
            <a:avLst/>
          </a:prstGeom>
        </p:spPr>
        <p:txBody>
          <a:bodyPr/>
          <a:lstStyle>
            <a:lvl1pPr algn="r">
              <a:defRPr>
                <a:solidFill>
                  <a:srgbClr val="43858A"/>
                </a:solidFill>
                <a:latin typeface="Helvetica"/>
                <a:cs typeface="Helvetica"/>
              </a:defRPr>
            </a:lvl1pPr>
          </a:lstStyle>
          <a:p>
            <a:fld id="{ED7A1627-DF9C-7147-ACFE-5E02887FAC59}" type="slidenum">
              <a:rPr lang="fr-FR" smtClean="0"/>
              <a:pPr/>
              <a:t>‹N°›</a:t>
            </a:fld>
            <a:endParaRPr lang="fr-FR" dirty="0"/>
          </a:p>
        </p:txBody>
      </p:sp>
    </p:spTree>
    <p:extLst>
      <p:ext uri="{BB962C8B-B14F-4D97-AF65-F5344CB8AC3E}">
        <p14:creationId xmlns:p14="http://schemas.microsoft.com/office/powerpoint/2010/main" val="26982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smtClean="0"/>
              <a:t>Cliquez et modifiez le titre</a:t>
            </a:r>
            <a:endParaRPr lang="fr-FR" dirty="0"/>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solidFill>
                  <a:srgbClr val="43858A"/>
                </a:solidFill>
                <a:latin typeface="Helvetica"/>
                <a:cs typeface="Helvetic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11" name="Espace réservé du pied de page 4"/>
          <p:cNvSpPr>
            <a:spLocks noGrp="1"/>
          </p:cNvSpPr>
          <p:nvPr>
            <p:ph type="ftr" sz="quarter" idx="11"/>
          </p:nvPr>
        </p:nvSpPr>
        <p:spPr>
          <a:xfrm>
            <a:off x="392099" y="6237028"/>
            <a:ext cx="5627701" cy="365125"/>
          </a:xfrm>
          <a:prstGeom prst="rect">
            <a:avLst/>
          </a:prstGeom>
        </p:spPr>
        <p:txBody>
          <a:bodyPr/>
          <a:lstStyle>
            <a:lvl1pPr algn="l">
              <a:defRPr>
                <a:solidFill>
                  <a:srgbClr val="43858A"/>
                </a:solidFill>
                <a:latin typeface="Helvetica"/>
                <a:cs typeface="Helvetica"/>
              </a:defRPr>
            </a:lvl1pPr>
          </a:lstStyle>
          <a:p>
            <a:endParaRPr lang="fr-FR" dirty="0"/>
          </a:p>
        </p:txBody>
      </p:sp>
      <p:sp>
        <p:nvSpPr>
          <p:cNvPr id="12" name="Espace réservé du numéro de diapositive 5"/>
          <p:cNvSpPr>
            <a:spLocks noGrp="1"/>
          </p:cNvSpPr>
          <p:nvPr>
            <p:ph type="sldNum" sz="quarter" idx="12"/>
          </p:nvPr>
        </p:nvSpPr>
        <p:spPr>
          <a:xfrm>
            <a:off x="6553200" y="6237028"/>
            <a:ext cx="2133600" cy="365125"/>
          </a:xfrm>
          <a:prstGeom prst="rect">
            <a:avLst/>
          </a:prstGeom>
        </p:spPr>
        <p:txBody>
          <a:bodyPr/>
          <a:lstStyle>
            <a:lvl1pPr algn="r">
              <a:defRPr>
                <a:solidFill>
                  <a:srgbClr val="43858A"/>
                </a:solidFill>
                <a:latin typeface="Helvetica"/>
                <a:cs typeface="Helvetica"/>
              </a:defRPr>
            </a:lvl1pPr>
          </a:lstStyle>
          <a:p>
            <a:fld id="{ED7A1627-DF9C-7147-ACFE-5E02887FAC59}" type="slidenum">
              <a:rPr lang="fr-FR" smtClean="0"/>
              <a:pPr/>
              <a:t>‹N°›</a:t>
            </a:fld>
            <a:endParaRPr lang="fr-FR" dirty="0"/>
          </a:p>
        </p:txBody>
      </p:sp>
    </p:spTree>
    <p:extLst>
      <p:ext uri="{BB962C8B-B14F-4D97-AF65-F5344CB8AC3E}">
        <p14:creationId xmlns:p14="http://schemas.microsoft.com/office/powerpoint/2010/main" val="3380993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5" name="Image 4" descr="dia_bandeau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title"/>
          </p:nvPr>
        </p:nvSpPr>
        <p:spPr/>
        <p:txBody>
          <a:bodyPr/>
          <a:lstStyle>
            <a:lvl1pPr>
              <a:defRPr b="1" i="0">
                <a:latin typeface="Helvetica"/>
                <a:cs typeface="Helvetica"/>
              </a:defRPr>
            </a:lvl1pPr>
          </a:lstStyle>
          <a:p>
            <a:r>
              <a:rPr lang="fr-CA" smtClean="0"/>
              <a:t>Cliquez et modifiez le titre</a:t>
            </a:r>
            <a:endParaRPr lang="fr-FR" dirty="0"/>
          </a:p>
        </p:txBody>
      </p:sp>
      <p:sp>
        <p:nvSpPr>
          <p:cNvPr id="3" name="Espace réservé du texte vertical 2"/>
          <p:cNvSpPr>
            <a:spLocks noGrp="1"/>
          </p:cNvSpPr>
          <p:nvPr>
            <p:ph type="body" orient="vert" idx="1"/>
          </p:nvPr>
        </p:nvSpPr>
        <p:spPr>
          <a:xfrm>
            <a:off x="392099" y="2923466"/>
            <a:ext cx="8294701" cy="3202698"/>
          </a:xfrm>
        </p:spPr>
        <p:txBody>
          <a:bodyPr vert="eaVert"/>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dirty="0"/>
          </a:p>
        </p:txBody>
      </p:sp>
      <p:sp>
        <p:nvSpPr>
          <p:cNvPr id="10" name="Espace réservé du pied de page 4"/>
          <p:cNvSpPr>
            <a:spLocks noGrp="1"/>
          </p:cNvSpPr>
          <p:nvPr>
            <p:ph type="ftr" sz="quarter" idx="11"/>
          </p:nvPr>
        </p:nvSpPr>
        <p:spPr>
          <a:xfrm>
            <a:off x="392099" y="6237028"/>
            <a:ext cx="5627701" cy="365125"/>
          </a:xfrm>
          <a:prstGeom prst="rect">
            <a:avLst/>
          </a:prstGeom>
        </p:spPr>
        <p:txBody>
          <a:bodyPr/>
          <a:lstStyle>
            <a:lvl1pPr algn="l">
              <a:defRPr>
                <a:solidFill>
                  <a:srgbClr val="43858A"/>
                </a:solidFill>
                <a:latin typeface="Helvetica"/>
                <a:cs typeface="Helvetica"/>
              </a:defRPr>
            </a:lvl1pPr>
          </a:lstStyle>
          <a:p>
            <a:endParaRPr lang="fr-FR" dirty="0"/>
          </a:p>
        </p:txBody>
      </p:sp>
      <p:sp>
        <p:nvSpPr>
          <p:cNvPr id="11" name="Espace réservé du numéro de diapositive 5"/>
          <p:cNvSpPr>
            <a:spLocks noGrp="1"/>
          </p:cNvSpPr>
          <p:nvPr>
            <p:ph type="sldNum" sz="quarter" idx="12"/>
          </p:nvPr>
        </p:nvSpPr>
        <p:spPr>
          <a:xfrm>
            <a:off x="6553200" y="6237028"/>
            <a:ext cx="2133600" cy="365125"/>
          </a:xfrm>
          <a:prstGeom prst="rect">
            <a:avLst/>
          </a:prstGeom>
        </p:spPr>
        <p:txBody>
          <a:bodyPr/>
          <a:lstStyle>
            <a:lvl1pPr algn="r">
              <a:defRPr>
                <a:solidFill>
                  <a:srgbClr val="43858A"/>
                </a:solidFill>
                <a:latin typeface="Helvetica"/>
                <a:cs typeface="Helvetica"/>
              </a:defRPr>
            </a:lvl1pPr>
          </a:lstStyle>
          <a:p>
            <a:fld id="{ED7A1627-DF9C-7147-ACFE-5E02887FAC59}" type="slidenum">
              <a:rPr lang="fr-FR" smtClean="0"/>
              <a:pPr/>
              <a:t>‹N°›</a:t>
            </a:fld>
            <a:endParaRPr lang="fr-FR" dirty="0"/>
          </a:p>
        </p:txBody>
      </p:sp>
    </p:spTree>
    <p:extLst>
      <p:ext uri="{BB962C8B-B14F-4D97-AF65-F5344CB8AC3E}">
        <p14:creationId xmlns:p14="http://schemas.microsoft.com/office/powerpoint/2010/main" val="3873188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lvl1pPr>
              <a:defRPr b="1" i="0">
                <a:latin typeface="Helvetica"/>
                <a:cs typeface="Helvetica"/>
              </a:defRPr>
            </a:lvl1pPr>
          </a:lstStyle>
          <a:p>
            <a:r>
              <a:rPr lang="fr-CA" smtClean="0"/>
              <a:t>Cliquez et modifiez le titre</a:t>
            </a:r>
            <a:endParaRPr lang="fr-FR" dirty="0"/>
          </a:p>
        </p:txBody>
      </p:sp>
      <p:sp>
        <p:nvSpPr>
          <p:cNvPr id="3" name="Espace réservé du texte vertical 2"/>
          <p:cNvSpPr>
            <a:spLocks noGrp="1"/>
          </p:cNvSpPr>
          <p:nvPr>
            <p:ph type="body" orient="vert" idx="1"/>
          </p:nvPr>
        </p:nvSpPr>
        <p:spPr>
          <a:xfrm>
            <a:off x="392099" y="274638"/>
            <a:ext cx="6084901" cy="5851525"/>
          </a:xfrm>
        </p:spPr>
        <p:txBody>
          <a:bodyPr vert="eaVert"/>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dirty="0"/>
          </a:p>
        </p:txBody>
      </p:sp>
      <p:sp>
        <p:nvSpPr>
          <p:cNvPr id="10" name="Espace réservé du pied de page 4"/>
          <p:cNvSpPr>
            <a:spLocks noGrp="1"/>
          </p:cNvSpPr>
          <p:nvPr>
            <p:ph type="ftr" sz="quarter" idx="11"/>
          </p:nvPr>
        </p:nvSpPr>
        <p:spPr>
          <a:xfrm>
            <a:off x="392099" y="6237028"/>
            <a:ext cx="5627701" cy="365125"/>
          </a:xfrm>
          <a:prstGeom prst="rect">
            <a:avLst/>
          </a:prstGeom>
        </p:spPr>
        <p:txBody>
          <a:bodyPr/>
          <a:lstStyle>
            <a:lvl1pPr algn="l">
              <a:defRPr>
                <a:solidFill>
                  <a:srgbClr val="43858A"/>
                </a:solidFill>
                <a:latin typeface="Helvetica"/>
                <a:cs typeface="Helvetica"/>
              </a:defRPr>
            </a:lvl1pPr>
          </a:lstStyle>
          <a:p>
            <a:endParaRPr lang="fr-FR" dirty="0"/>
          </a:p>
        </p:txBody>
      </p:sp>
      <p:sp>
        <p:nvSpPr>
          <p:cNvPr id="11" name="Espace réservé du numéro de diapositive 5"/>
          <p:cNvSpPr>
            <a:spLocks noGrp="1"/>
          </p:cNvSpPr>
          <p:nvPr>
            <p:ph type="sldNum" sz="quarter" idx="12"/>
          </p:nvPr>
        </p:nvSpPr>
        <p:spPr>
          <a:xfrm>
            <a:off x="6553200" y="6237028"/>
            <a:ext cx="2133600" cy="365125"/>
          </a:xfrm>
          <a:prstGeom prst="rect">
            <a:avLst/>
          </a:prstGeom>
        </p:spPr>
        <p:txBody>
          <a:bodyPr/>
          <a:lstStyle>
            <a:lvl1pPr algn="r">
              <a:defRPr>
                <a:solidFill>
                  <a:srgbClr val="43858A"/>
                </a:solidFill>
                <a:latin typeface="Helvetica"/>
                <a:cs typeface="Helvetica"/>
              </a:defRPr>
            </a:lvl1pPr>
          </a:lstStyle>
          <a:p>
            <a:fld id="{ED7A1627-DF9C-7147-ACFE-5E02887FAC59}" type="slidenum">
              <a:rPr lang="fr-FR" smtClean="0"/>
              <a:pPr/>
              <a:t>‹N°›</a:t>
            </a:fld>
            <a:endParaRPr lang="fr-FR" dirty="0"/>
          </a:p>
        </p:txBody>
      </p:sp>
    </p:spTree>
    <p:extLst>
      <p:ext uri="{BB962C8B-B14F-4D97-AF65-F5344CB8AC3E}">
        <p14:creationId xmlns:p14="http://schemas.microsoft.com/office/powerpoint/2010/main" val="1902678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re et contenu 2">
    <p:spTree>
      <p:nvGrpSpPr>
        <p:cNvPr id="1" name=""/>
        <p:cNvGrpSpPr/>
        <p:nvPr/>
      </p:nvGrpSpPr>
      <p:grpSpPr>
        <a:xfrm>
          <a:off x="0" y="0"/>
          <a:ext cx="0" cy="0"/>
          <a:chOff x="0" y="0"/>
          <a:chExt cx="0" cy="0"/>
        </a:xfrm>
      </p:grpSpPr>
      <p:pic>
        <p:nvPicPr>
          <p:cNvPr id="2" name="Image 1" descr="dia_bandeau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re 1"/>
          <p:cNvSpPr>
            <a:spLocks noGrp="1"/>
          </p:cNvSpPr>
          <p:nvPr>
            <p:ph type="title"/>
          </p:nvPr>
        </p:nvSpPr>
        <p:spPr>
          <a:xfrm>
            <a:off x="392099" y="1638354"/>
            <a:ext cx="8294701" cy="1143000"/>
          </a:xfrm>
        </p:spPr>
        <p:txBody>
          <a:bodyPr/>
          <a:lstStyle>
            <a:lvl1pPr>
              <a:defRPr b="1" i="0">
                <a:latin typeface="Helvetica"/>
                <a:cs typeface="Helvetica"/>
              </a:defRPr>
            </a:lvl1pPr>
          </a:lstStyle>
          <a:p>
            <a:r>
              <a:rPr lang="fr-CA" dirty="0" smtClean="0"/>
              <a:t>Cliquez et modifiez le titre</a:t>
            </a:r>
            <a:endParaRPr lang="fr-FR" dirty="0"/>
          </a:p>
        </p:txBody>
      </p:sp>
      <p:sp>
        <p:nvSpPr>
          <p:cNvPr id="10" name="Espace réservé du contenu 2"/>
          <p:cNvSpPr>
            <a:spLocks noGrp="1"/>
          </p:cNvSpPr>
          <p:nvPr>
            <p:ph idx="1"/>
          </p:nvPr>
        </p:nvSpPr>
        <p:spPr>
          <a:xfrm>
            <a:off x="392099" y="2781354"/>
            <a:ext cx="8294701" cy="3372415"/>
          </a:xfr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sz="2000">
                <a:latin typeface="Helvetica"/>
                <a:cs typeface="Helvetica"/>
              </a:defRPr>
            </a:lvl5p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r>
              <a:rPr lang="fr-FR" sz="2600" b="0" i="0" dirty="0" smtClean="0">
                <a:solidFill>
                  <a:srgbClr val="000000"/>
                </a:solidFill>
                <a:latin typeface="Lucida Grande"/>
                <a:ea typeface="Lucida Grande"/>
                <a:cs typeface="Lucida Grande"/>
              </a:rPr>
              <a:t>Disposition 2</a:t>
            </a:r>
            <a:endParaRPr lang="fr-FR" dirty="0"/>
          </a:p>
        </p:txBody>
      </p:sp>
      <p:sp>
        <p:nvSpPr>
          <p:cNvPr id="11" name="Espace réservé du pied de page 4"/>
          <p:cNvSpPr>
            <a:spLocks noGrp="1"/>
          </p:cNvSpPr>
          <p:nvPr>
            <p:ph type="ftr" sz="quarter" idx="11"/>
          </p:nvPr>
        </p:nvSpPr>
        <p:spPr>
          <a:xfrm>
            <a:off x="392099" y="6237028"/>
            <a:ext cx="5627701" cy="365125"/>
          </a:xfrm>
          <a:prstGeom prst="rect">
            <a:avLst/>
          </a:prstGeom>
        </p:spPr>
        <p:txBody>
          <a:bodyPr/>
          <a:lstStyle>
            <a:lvl1pPr algn="l">
              <a:defRPr>
                <a:solidFill>
                  <a:srgbClr val="43858A"/>
                </a:solidFill>
                <a:latin typeface="Helvetica"/>
                <a:cs typeface="Helvetica"/>
              </a:defRPr>
            </a:lvl1pPr>
          </a:lstStyle>
          <a:p>
            <a:endParaRPr lang="fr-FR" dirty="0"/>
          </a:p>
        </p:txBody>
      </p:sp>
      <p:sp>
        <p:nvSpPr>
          <p:cNvPr id="12" name="Espace réservé du numéro de diapositive 5"/>
          <p:cNvSpPr>
            <a:spLocks noGrp="1"/>
          </p:cNvSpPr>
          <p:nvPr>
            <p:ph type="sldNum" sz="quarter" idx="12"/>
          </p:nvPr>
        </p:nvSpPr>
        <p:spPr>
          <a:xfrm>
            <a:off x="6553200" y="6237028"/>
            <a:ext cx="2133600" cy="365125"/>
          </a:xfrm>
          <a:prstGeom prst="rect">
            <a:avLst/>
          </a:prstGeom>
        </p:spPr>
        <p:txBody>
          <a:bodyPr/>
          <a:lstStyle>
            <a:lvl1pPr algn="r">
              <a:defRPr>
                <a:solidFill>
                  <a:srgbClr val="43858A"/>
                </a:solidFill>
                <a:latin typeface="Helvetica"/>
                <a:cs typeface="Helvetica"/>
              </a:defRPr>
            </a:lvl1pPr>
          </a:lstStyle>
          <a:p>
            <a:fld id="{ED7A1627-DF9C-7147-ACFE-5E02887FAC59}" type="slidenum">
              <a:rPr lang="fr-FR" smtClean="0"/>
              <a:pPr/>
              <a:t>‹N°›</a:t>
            </a:fld>
            <a:endParaRPr lang="fr-FR" dirty="0"/>
          </a:p>
        </p:txBody>
      </p:sp>
    </p:spTree>
    <p:extLst>
      <p:ext uri="{BB962C8B-B14F-4D97-AF65-F5344CB8AC3E}">
        <p14:creationId xmlns:p14="http://schemas.microsoft.com/office/powerpoint/2010/main" val="4113709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re et contenu 3">
    <p:spTree>
      <p:nvGrpSpPr>
        <p:cNvPr id="1" name=""/>
        <p:cNvGrpSpPr/>
        <p:nvPr/>
      </p:nvGrpSpPr>
      <p:grpSpPr>
        <a:xfrm>
          <a:off x="0" y="0"/>
          <a:ext cx="0" cy="0"/>
          <a:chOff x="0" y="0"/>
          <a:chExt cx="0" cy="0"/>
        </a:xfrm>
      </p:grpSpPr>
      <p:pic>
        <p:nvPicPr>
          <p:cNvPr id="2" name="Image 1" descr="dia_bandeau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re 1"/>
          <p:cNvSpPr>
            <a:spLocks noGrp="1"/>
          </p:cNvSpPr>
          <p:nvPr>
            <p:ph type="title"/>
          </p:nvPr>
        </p:nvSpPr>
        <p:spPr>
          <a:xfrm>
            <a:off x="392099" y="1638354"/>
            <a:ext cx="8294701" cy="1143000"/>
          </a:xfrm>
        </p:spPr>
        <p:txBody>
          <a:bodyPr/>
          <a:lstStyle>
            <a:lvl1pPr>
              <a:defRPr b="1" i="0">
                <a:latin typeface="Helvetica"/>
                <a:cs typeface="Helvetica"/>
              </a:defRPr>
            </a:lvl1pPr>
          </a:lstStyle>
          <a:p>
            <a:r>
              <a:rPr lang="fr-CA" dirty="0" smtClean="0"/>
              <a:t>Cliquez et modifiez le titre</a:t>
            </a:r>
            <a:endParaRPr lang="fr-FR" dirty="0"/>
          </a:p>
        </p:txBody>
      </p:sp>
      <p:sp>
        <p:nvSpPr>
          <p:cNvPr id="5" name="Espace réservé du contenu 2"/>
          <p:cNvSpPr>
            <a:spLocks noGrp="1"/>
          </p:cNvSpPr>
          <p:nvPr>
            <p:ph idx="1"/>
          </p:nvPr>
        </p:nvSpPr>
        <p:spPr>
          <a:xfrm>
            <a:off x="392099" y="2781354"/>
            <a:ext cx="8294701" cy="3372415"/>
          </a:xfr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endParaRPr lang="fr-FR" dirty="0"/>
          </a:p>
        </p:txBody>
      </p:sp>
      <p:sp>
        <p:nvSpPr>
          <p:cNvPr id="6" name="Espace réservé du pied de page 4"/>
          <p:cNvSpPr>
            <a:spLocks noGrp="1"/>
          </p:cNvSpPr>
          <p:nvPr>
            <p:ph type="ftr" sz="quarter" idx="11"/>
          </p:nvPr>
        </p:nvSpPr>
        <p:spPr>
          <a:xfrm>
            <a:off x="392099" y="6237028"/>
            <a:ext cx="5627701" cy="365125"/>
          </a:xfrm>
          <a:prstGeom prst="rect">
            <a:avLst/>
          </a:prstGeom>
        </p:spPr>
        <p:txBody>
          <a:bodyPr/>
          <a:lstStyle>
            <a:lvl1pPr algn="l">
              <a:defRPr>
                <a:solidFill>
                  <a:srgbClr val="43858A"/>
                </a:solidFill>
                <a:latin typeface="Helvetica"/>
                <a:cs typeface="Helvetica"/>
              </a:defRPr>
            </a:lvl1pPr>
          </a:lstStyle>
          <a:p>
            <a:endParaRPr lang="fr-FR" dirty="0"/>
          </a:p>
        </p:txBody>
      </p:sp>
      <p:sp>
        <p:nvSpPr>
          <p:cNvPr id="7" name="Espace réservé du numéro de diapositive 5"/>
          <p:cNvSpPr>
            <a:spLocks noGrp="1"/>
          </p:cNvSpPr>
          <p:nvPr>
            <p:ph type="sldNum" sz="quarter" idx="12"/>
          </p:nvPr>
        </p:nvSpPr>
        <p:spPr>
          <a:xfrm>
            <a:off x="6553200" y="6237028"/>
            <a:ext cx="2133600" cy="365125"/>
          </a:xfrm>
          <a:prstGeom prst="rect">
            <a:avLst/>
          </a:prstGeom>
        </p:spPr>
        <p:txBody>
          <a:bodyPr/>
          <a:lstStyle>
            <a:lvl1pPr algn="r">
              <a:defRPr>
                <a:solidFill>
                  <a:srgbClr val="43858A"/>
                </a:solidFill>
                <a:latin typeface="Helvetica"/>
                <a:cs typeface="Helvetica"/>
              </a:defRPr>
            </a:lvl1pPr>
          </a:lstStyle>
          <a:p>
            <a:fld id="{ED7A1627-DF9C-7147-ACFE-5E02887FAC59}" type="slidenum">
              <a:rPr lang="fr-FR" smtClean="0"/>
              <a:pPr/>
              <a:t>‹N°›</a:t>
            </a:fld>
            <a:endParaRPr lang="fr-FR" dirty="0"/>
          </a:p>
        </p:txBody>
      </p:sp>
    </p:spTree>
    <p:extLst>
      <p:ext uri="{BB962C8B-B14F-4D97-AF65-F5344CB8AC3E}">
        <p14:creationId xmlns:p14="http://schemas.microsoft.com/office/powerpoint/2010/main" val="970880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re et contenu 4">
    <p:spTree>
      <p:nvGrpSpPr>
        <p:cNvPr id="1" name=""/>
        <p:cNvGrpSpPr/>
        <p:nvPr/>
      </p:nvGrpSpPr>
      <p:grpSpPr>
        <a:xfrm>
          <a:off x="0" y="0"/>
          <a:ext cx="0" cy="0"/>
          <a:chOff x="0" y="0"/>
          <a:chExt cx="0" cy="0"/>
        </a:xfrm>
      </p:grpSpPr>
      <p:pic>
        <p:nvPicPr>
          <p:cNvPr id="3" name="Image 2" descr="dia_bandeau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re 1"/>
          <p:cNvSpPr>
            <a:spLocks noGrp="1"/>
          </p:cNvSpPr>
          <p:nvPr>
            <p:ph type="title"/>
          </p:nvPr>
        </p:nvSpPr>
        <p:spPr>
          <a:xfrm>
            <a:off x="392099" y="1638354"/>
            <a:ext cx="8294701" cy="1143000"/>
          </a:xfrm>
        </p:spPr>
        <p:txBody>
          <a:bodyPr/>
          <a:lstStyle>
            <a:lvl1pPr>
              <a:defRPr b="1" i="0">
                <a:latin typeface="Helvetica"/>
                <a:cs typeface="Helvetica"/>
              </a:defRPr>
            </a:lvl1pPr>
          </a:lstStyle>
          <a:p>
            <a:r>
              <a:rPr lang="fr-CA" dirty="0" smtClean="0"/>
              <a:t>Cliquez et modifiez le titre</a:t>
            </a:r>
            <a:endParaRPr lang="fr-FR" dirty="0"/>
          </a:p>
        </p:txBody>
      </p:sp>
      <p:sp>
        <p:nvSpPr>
          <p:cNvPr id="5" name="Espace réservé du contenu 2"/>
          <p:cNvSpPr>
            <a:spLocks noGrp="1"/>
          </p:cNvSpPr>
          <p:nvPr>
            <p:ph idx="1"/>
          </p:nvPr>
        </p:nvSpPr>
        <p:spPr>
          <a:xfrm>
            <a:off x="392099" y="2781354"/>
            <a:ext cx="8294701" cy="3372415"/>
          </a:xfr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sz="2000">
                <a:latin typeface="Helvetica"/>
                <a:cs typeface="Helvetica"/>
              </a:defRPr>
            </a:lvl5p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r>
              <a:rPr lang="fr-FR" sz="2600" b="0" i="0" dirty="0" smtClean="0">
                <a:solidFill>
                  <a:srgbClr val="000000"/>
                </a:solidFill>
                <a:latin typeface="Lucida Grande"/>
                <a:ea typeface="Lucida Grande"/>
                <a:cs typeface="Lucida Grande"/>
              </a:rPr>
              <a:t>2_Disposition personnalisée</a:t>
            </a:r>
            <a:endParaRPr lang="fr-FR" dirty="0"/>
          </a:p>
        </p:txBody>
      </p:sp>
      <p:sp>
        <p:nvSpPr>
          <p:cNvPr id="6" name="Espace réservé du pied de page 4"/>
          <p:cNvSpPr>
            <a:spLocks noGrp="1"/>
          </p:cNvSpPr>
          <p:nvPr>
            <p:ph type="ftr" sz="quarter" idx="11"/>
          </p:nvPr>
        </p:nvSpPr>
        <p:spPr>
          <a:xfrm>
            <a:off x="392099" y="6237028"/>
            <a:ext cx="5627701" cy="365125"/>
          </a:xfrm>
          <a:prstGeom prst="rect">
            <a:avLst/>
          </a:prstGeom>
        </p:spPr>
        <p:txBody>
          <a:bodyPr/>
          <a:lstStyle>
            <a:lvl1pPr algn="l">
              <a:defRPr>
                <a:solidFill>
                  <a:srgbClr val="43858A"/>
                </a:solidFill>
                <a:latin typeface="Helvetica"/>
                <a:cs typeface="Helvetica"/>
              </a:defRPr>
            </a:lvl1pPr>
          </a:lstStyle>
          <a:p>
            <a:endParaRPr lang="fr-FR" dirty="0"/>
          </a:p>
        </p:txBody>
      </p:sp>
      <p:sp>
        <p:nvSpPr>
          <p:cNvPr id="7" name="Espace réservé du numéro de diapositive 5"/>
          <p:cNvSpPr>
            <a:spLocks noGrp="1"/>
          </p:cNvSpPr>
          <p:nvPr>
            <p:ph type="sldNum" sz="quarter" idx="12"/>
          </p:nvPr>
        </p:nvSpPr>
        <p:spPr>
          <a:xfrm>
            <a:off x="6553200" y="6237028"/>
            <a:ext cx="2133600" cy="365125"/>
          </a:xfrm>
          <a:prstGeom prst="rect">
            <a:avLst/>
          </a:prstGeom>
        </p:spPr>
        <p:txBody>
          <a:bodyPr/>
          <a:lstStyle>
            <a:lvl1pPr algn="r">
              <a:defRPr>
                <a:solidFill>
                  <a:srgbClr val="43858A"/>
                </a:solidFill>
                <a:latin typeface="Helvetica"/>
                <a:cs typeface="Helvetica"/>
              </a:defRPr>
            </a:lvl1pPr>
          </a:lstStyle>
          <a:p>
            <a:fld id="{ED7A1627-DF9C-7147-ACFE-5E02887FAC59}" type="slidenum">
              <a:rPr lang="fr-FR" smtClean="0"/>
              <a:pPr/>
              <a:t>‹N°›</a:t>
            </a:fld>
            <a:endParaRPr lang="fr-FR" dirty="0"/>
          </a:p>
        </p:txBody>
      </p:sp>
    </p:spTree>
    <p:extLst>
      <p:ext uri="{BB962C8B-B14F-4D97-AF65-F5344CB8AC3E}">
        <p14:creationId xmlns:p14="http://schemas.microsoft.com/office/powerpoint/2010/main" val="389368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eux contenus 2">
    <p:spTree>
      <p:nvGrpSpPr>
        <p:cNvPr id="1" name=""/>
        <p:cNvGrpSpPr/>
        <p:nvPr/>
      </p:nvGrpSpPr>
      <p:grpSpPr>
        <a:xfrm>
          <a:off x="0" y="0"/>
          <a:ext cx="0" cy="0"/>
          <a:chOff x="0" y="0"/>
          <a:chExt cx="0" cy="0"/>
        </a:xfrm>
      </p:grpSpPr>
      <p:pic>
        <p:nvPicPr>
          <p:cNvPr id="2" name="Image 1" descr="dia_bandeau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Espace réservé du contenu 2"/>
          <p:cNvSpPr>
            <a:spLocks noGrp="1"/>
          </p:cNvSpPr>
          <p:nvPr>
            <p:ph sz="half" idx="1"/>
          </p:nvPr>
        </p:nvSpPr>
        <p:spPr>
          <a:xfrm>
            <a:off x="392099" y="2798400"/>
            <a:ext cx="4103701" cy="3327763"/>
          </a:xfr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endParaRPr lang="fr-FR" dirty="0"/>
          </a:p>
        </p:txBody>
      </p:sp>
      <p:sp>
        <p:nvSpPr>
          <p:cNvPr id="4" name="Espace réservé du contenu 3"/>
          <p:cNvSpPr>
            <a:spLocks noGrp="1"/>
          </p:cNvSpPr>
          <p:nvPr>
            <p:ph sz="half" idx="2"/>
          </p:nvPr>
        </p:nvSpPr>
        <p:spPr>
          <a:xfrm>
            <a:off x="4648200" y="2798400"/>
            <a:ext cx="4038600" cy="3327763"/>
          </a:xfr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endParaRPr lang="fr-FR" dirty="0"/>
          </a:p>
        </p:txBody>
      </p:sp>
      <p:sp>
        <p:nvSpPr>
          <p:cNvPr id="12" name="Espace réservé du pied de page 4"/>
          <p:cNvSpPr>
            <a:spLocks noGrp="1"/>
          </p:cNvSpPr>
          <p:nvPr>
            <p:ph type="ftr" sz="quarter" idx="11"/>
          </p:nvPr>
        </p:nvSpPr>
        <p:spPr>
          <a:xfrm>
            <a:off x="392099" y="6237028"/>
            <a:ext cx="5627701" cy="365125"/>
          </a:xfrm>
          <a:prstGeom prst="rect">
            <a:avLst/>
          </a:prstGeom>
        </p:spPr>
        <p:txBody>
          <a:bodyPr/>
          <a:lstStyle>
            <a:lvl1pPr algn="l">
              <a:defRPr>
                <a:solidFill>
                  <a:srgbClr val="43858A"/>
                </a:solidFill>
                <a:latin typeface="Helvetica"/>
                <a:cs typeface="Helvetica"/>
              </a:defRPr>
            </a:lvl1pPr>
          </a:lstStyle>
          <a:p>
            <a:endParaRPr lang="fr-FR" dirty="0"/>
          </a:p>
        </p:txBody>
      </p:sp>
      <p:sp>
        <p:nvSpPr>
          <p:cNvPr id="13" name="Espace réservé du numéro de diapositive 5"/>
          <p:cNvSpPr>
            <a:spLocks noGrp="1"/>
          </p:cNvSpPr>
          <p:nvPr>
            <p:ph type="sldNum" sz="quarter" idx="12"/>
          </p:nvPr>
        </p:nvSpPr>
        <p:spPr>
          <a:xfrm>
            <a:off x="6553200" y="6237028"/>
            <a:ext cx="2133600" cy="365125"/>
          </a:xfrm>
          <a:prstGeom prst="rect">
            <a:avLst/>
          </a:prstGeom>
        </p:spPr>
        <p:txBody>
          <a:bodyPr/>
          <a:lstStyle>
            <a:lvl1pPr algn="r">
              <a:defRPr>
                <a:solidFill>
                  <a:srgbClr val="43858A"/>
                </a:solidFill>
                <a:latin typeface="Helvetica"/>
                <a:cs typeface="Helvetica"/>
              </a:defRPr>
            </a:lvl1pPr>
          </a:lstStyle>
          <a:p>
            <a:fld id="{ED7A1627-DF9C-7147-ACFE-5E02887FAC59}" type="slidenum">
              <a:rPr lang="fr-FR" smtClean="0"/>
              <a:pPr/>
              <a:t>‹N°›</a:t>
            </a:fld>
            <a:endParaRPr lang="fr-FR" dirty="0"/>
          </a:p>
        </p:txBody>
      </p:sp>
      <p:sp>
        <p:nvSpPr>
          <p:cNvPr id="14" name="Titre 13"/>
          <p:cNvSpPr>
            <a:spLocks noGrp="1"/>
          </p:cNvSpPr>
          <p:nvPr>
            <p:ph type="title"/>
          </p:nvPr>
        </p:nvSpPr>
        <p:spPr>
          <a:xfrm>
            <a:off x="392099" y="1638354"/>
            <a:ext cx="8294701" cy="1143000"/>
          </a:xfrm>
        </p:spPr>
        <p:txBody>
          <a:bodyPr/>
          <a:lstStyle>
            <a:lvl1pPr>
              <a:defRPr b="1" i="0">
                <a:latin typeface="Helvetica"/>
                <a:cs typeface="Helvetica"/>
              </a:defRPr>
            </a:lvl1pPr>
          </a:lstStyle>
          <a:p>
            <a:r>
              <a:rPr lang="fr-CA" dirty="0" smtClean="0"/>
              <a:t>Cliquez et modifiez le titre</a:t>
            </a:r>
            <a:endParaRPr lang="fr-FR" dirty="0"/>
          </a:p>
        </p:txBody>
      </p:sp>
    </p:spTree>
    <p:extLst>
      <p:ext uri="{BB962C8B-B14F-4D97-AF65-F5344CB8AC3E}">
        <p14:creationId xmlns:p14="http://schemas.microsoft.com/office/powerpoint/2010/main" val="2462042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pic>
        <p:nvPicPr>
          <p:cNvPr id="7" name="Image 6" descr="dia_bandeau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Espace réservé du texte 2"/>
          <p:cNvSpPr>
            <a:spLocks noGrp="1"/>
          </p:cNvSpPr>
          <p:nvPr>
            <p:ph type="body" idx="1"/>
          </p:nvPr>
        </p:nvSpPr>
        <p:spPr>
          <a:xfrm>
            <a:off x="392099" y="2764308"/>
            <a:ext cx="4105289" cy="639762"/>
          </a:xfrm>
        </p:spPr>
        <p:txBody>
          <a:bodyPr anchor="b"/>
          <a:lstStyle>
            <a:lvl1pPr marL="0" indent="0">
              <a:buNone/>
              <a:defRPr sz="2400" b="1">
                <a:solidFill>
                  <a:srgbClr val="43858A"/>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smtClean="0"/>
              <a:t>Cliquez pour modifier les styles du texte du masque</a:t>
            </a:r>
          </a:p>
        </p:txBody>
      </p:sp>
      <p:sp>
        <p:nvSpPr>
          <p:cNvPr id="4" name="Espace réservé du contenu 3"/>
          <p:cNvSpPr>
            <a:spLocks noGrp="1"/>
          </p:cNvSpPr>
          <p:nvPr>
            <p:ph sz="half" idx="2"/>
          </p:nvPr>
        </p:nvSpPr>
        <p:spPr>
          <a:xfrm>
            <a:off x="392099" y="3404070"/>
            <a:ext cx="4105289" cy="2722093"/>
          </a:xfrm>
        </p:spPr>
        <p:txBody>
          <a:bodyPr/>
          <a:lstStyle>
            <a:lvl1pPr>
              <a:defRPr sz="2400">
                <a:latin typeface="Helvetica"/>
                <a:cs typeface="Helvetica"/>
              </a:defRPr>
            </a:lvl1pPr>
            <a:lvl2pPr>
              <a:defRPr sz="2000">
                <a:latin typeface="Helvetica"/>
                <a:cs typeface="Helvetica"/>
              </a:defRPr>
            </a:lvl2pPr>
            <a:lvl3pPr>
              <a:defRPr sz="1800">
                <a:latin typeface="Helvetica"/>
                <a:cs typeface="Helvetica"/>
              </a:defRPr>
            </a:lvl3pPr>
            <a:lvl4pPr>
              <a:defRPr sz="1600">
                <a:latin typeface="Helvetica"/>
                <a:cs typeface="Helvetica"/>
              </a:defRPr>
            </a:lvl4pPr>
            <a:lvl5pPr>
              <a:defRPr sz="1600">
                <a:latin typeface="Helvetica"/>
                <a:cs typeface="Helvetica"/>
              </a:defRPr>
            </a:lvl5pPr>
            <a:lvl6pPr>
              <a:defRPr sz="1600"/>
            </a:lvl6pPr>
            <a:lvl7pPr>
              <a:defRPr sz="1600"/>
            </a:lvl7pPr>
            <a:lvl8pPr>
              <a:defRPr sz="1600"/>
            </a:lvl8pPr>
            <a:lvl9pPr>
              <a:defRPr sz="1600"/>
            </a:lvl9p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endParaRPr lang="fr-FR" dirty="0"/>
          </a:p>
        </p:txBody>
      </p:sp>
      <p:sp>
        <p:nvSpPr>
          <p:cNvPr id="5" name="Espace réservé du texte 4"/>
          <p:cNvSpPr>
            <a:spLocks noGrp="1"/>
          </p:cNvSpPr>
          <p:nvPr>
            <p:ph type="body" sz="quarter" idx="3"/>
          </p:nvPr>
        </p:nvSpPr>
        <p:spPr>
          <a:xfrm>
            <a:off x="4645025" y="2764308"/>
            <a:ext cx="4041775" cy="639762"/>
          </a:xfrm>
        </p:spPr>
        <p:txBody>
          <a:bodyPr anchor="b"/>
          <a:lstStyle>
            <a:lvl1pPr marL="0" indent="0">
              <a:buNone/>
              <a:defRPr sz="2400" b="1">
                <a:solidFill>
                  <a:srgbClr val="43858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smtClean="0"/>
              <a:t>Cliquez pour modifier les styles du texte du masque</a:t>
            </a:r>
          </a:p>
        </p:txBody>
      </p:sp>
      <p:sp>
        <p:nvSpPr>
          <p:cNvPr id="6" name="Espace réservé du contenu 5"/>
          <p:cNvSpPr>
            <a:spLocks noGrp="1"/>
          </p:cNvSpPr>
          <p:nvPr>
            <p:ph sz="quarter" idx="4"/>
          </p:nvPr>
        </p:nvSpPr>
        <p:spPr>
          <a:xfrm>
            <a:off x="4645025" y="3404071"/>
            <a:ext cx="4041775" cy="2722092"/>
          </a:xfrm>
        </p:spPr>
        <p:txBody>
          <a:bodyPr/>
          <a:lstStyle>
            <a:lvl1pPr>
              <a:defRPr sz="2400">
                <a:latin typeface="Helvetica"/>
                <a:cs typeface="Helvetica"/>
              </a:defRPr>
            </a:lvl1pPr>
            <a:lvl2pPr>
              <a:defRPr sz="2000">
                <a:latin typeface="Helvetica"/>
                <a:cs typeface="Helvetica"/>
              </a:defRPr>
            </a:lvl2pPr>
            <a:lvl3pPr>
              <a:defRPr sz="1800">
                <a:latin typeface="Helvetica"/>
                <a:cs typeface="Helvetica"/>
              </a:defRPr>
            </a:lvl3pPr>
            <a:lvl4pPr>
              <a:defRPr sz="1600">
                <a:latin typeface="Helvetica"/>
                <a:cs typeface="Helvetica"/>
              </a:defRPr>
            </a:lvl4pPr>
            <a:lvl5pPr>
              <a:defRPr sz="1600">
                <a:latin typeface="Helvetica"/>
                <a:cs typeface="Helvetica"/>
              </a:defRPr>
            </a:lvl5pPr>
            <a:lvl6pPr>
              <a:defRPr sz="1600"/>
            </a:lvl6pPr>
            <a:lvl7pPr>
              <a:defRPr sz="1600"/>
            </a:lvl7pPr>
            <a:lvl8pPr>
              <a:defRPr sz="1600"/>
            </a:lvl8pPr>
            <a:lvl9pPr>
              <a:defRPr sz="1600"/>
            </a:lvl9p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endParaRPr lang="fr-FR" dirty="0"/>
          </a:p>
        </p:txBody>
      </p:sp>
      <p:sp>
        <p:nvSpPr>
          <p:cNvPr id="13" name="Titre 1"/>
          <p:cNvSpPr>
            <a:spLocks noGrp="1"/>
          </p:cNvSpPr>
          <p:nvPr>
            <p:ph type="title"/>
          </p:nvPr>
        </p:nvSpPr>
        <p:spPr>
          <a:xfrm>
            <a:off x="392099" y="1659462"/>
            <a:ext cx="8294701" cy="1104846"/>
          </a:xfrm>
        </p:spPr>
        <p:txBody>
          <a:bodyPr/>
          <a:lstStyle>
            <a:lvl1pPr>
              <a:defRPr b="1" i="0">
                <a:latin typeface="Helvetica"/>
                <a:cs typeface="Helvetica"/>
              </a:defRPr>
            </a:lvl1pPr>
          </a:lstStyle>
          <a:p>
            <a:r>
              <a:rPr lang="fr-CA" dirty="0" smtClean="0"/>
              <a:t>Cliquez et modifiez le titre</a:t>
            </a:r>
            <a:endParaRPr lang="fr-FR" dirty="0"/>
          </a:p>
        </p:txBody>
      </p:sp>
      <p:sp>
        <p:nvSpPr>
          <p:cNvPr id="14" name="Espace réservé du pied de page 4"/>
          <p:cNvSpPr>
            <a:spLocks noGrp="1"/>
          </p:cNvSpPr>
          <p:nvPr>
            <p:ph type="ftr" sz="quarter" idx="11"/>
          </p:nvPr>
        </p:nvSpPr>
        <p:spPr>
          <a:xfrm>
            <a:off x="392099" y="6237028"/>
            <a:ext cx="5627701" cy="365125"/>
          </a:xfrm>
          <a:prstGeom prst="rect">
            <a:avLst/>
          </a:prstGeom>
        </p:spPr>
        <p:txBody>
          <a:bodyPr/>
          <a:lstStyle>
            <a:lvl1pPr algn="l">
              <a:defRPr>
                <a:solidFill>
                  <a:srgbClr val="43858A"/>
                </a:solidFill>
                <a:latin typeface="Helvetica"/>
                <a:cs typeface="Helvetica"/>
              </a:defRPr>
            </a:lvl1pPr>
          </a:lstStyle>
          <a:p>
            <a:endParaRPr lang="fr-FR" dirty="0"/>
          </a:p>
        </p:txBody>
      </p:sp>
      <p:sp>
        <p:nvSpPr>
          <p:cNvPr id="15" name="Espace réservé du numéro de diapositive 5"/>
          <p:cNvSpPr>
            <a:spLocks noGrp="1"/>
          </p:cNvSpPr>
          <p:nvPr>
            <p:ph type="sldNum" sz="quarter" idx="12"/>
          </p:nvPr>
        </p:nvSpPr>
        <p:spPr>
          <a:xfrm>
            <a:off x="6553200" y="6237028"/>
            <a:ext cx="2133600" cy="365125"/>
          </a:xfrm>
          <a:prstGeom prst="rect">
            <a:avLst/>
          </a:prstGeom>
        </p:spPr>
        <p:txBody>
          <a:bodyPr/>
          <a:lstStyle>
            <a:lvl1pPr algn="r">
              <a:defRPr>
                <a:solidFill>
                  <a:srgbClr val="43858A"/>
                </a:solidFill>
                <a:latin typeface="Helvetica"/>
                <a:cs typeface="Helvetica"/>
              </a:defRPr>
            </a:lvl1pPr>
          </a:lstStyle>
          <a:p>
            <a:fld id="{ED7A1627-DF9C-7147-ACFE-5E02887FAC59}" type="slidenum">
              <a:rPr lang="fr-FR" smtClean="0"/>
              <a:pPr/>
              <a:t>‹N°›</a:t>
            </a:fld>
            <a:endParaRPr lang="fr-FR" dirty="0"/>
          </a:p>
        </p:txBody>
      </p:sp>
    </p:spTree>
    <p:extLst>
      <p:ext uri="{BB962C8B-B14F-4D97-AF65-F5344CB8AC3E}">
        <p14:creationId xmlns:p14="http://schemas.microsoft.com/office/powerpoint/2010/main" val="2957504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8" name="Image 7" descr="dia_bandeau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title"/>
          </p:nvPr>
        </p:nvSpPr>
        <p:spPr/>
        <p:txBody>
          <a:bodyPr/>
          <a:lstStyle>
            <a:lvl1pPr>
              <a:defRPr b="1" i="0">
                <a:latin typeface="Helvetica"/>
                <a:cs typeface="Helvetica"/>
              </a:defRPr>
            </a:lvl1pPr>
          </a:lstStyle>
          <a:p>
            <a:r>
              <a:rPr lang="fr-CA" smtClean="0"/>
              <a:t>Cliquez et modifiez le titre</a:t>
            </a:r>
            <a:endParaRPr lang="fr-FR" dirty="0"/>
          </a:p>
        </p:txBody>
      </p:sp>
      <p:sp>
        <p:nvSpPr>
          <p:cNvPr id="3" name="Espace réservé du contenu 2"/>
          <p:cNvSpPr>
            <a:spLocks noGrp="1"/>
          </p:cNvSpPr>
          <p:nvPr>
            <p:ph idx="1"/>
          </p:nvPr>
        </p:nvSpPr>
        <p:spPr>
          <a:xfrm>
            <a:off x="392099" y="2781354"/>
            <a:ext cx="8294701" cy="3372415"/>
          </a:xfr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dirty="0"/>
          </a:p>
        </p:txBody>
      </p:sp>
      <p:sp>
        <p:nvSpPr>
          <p:cNvPr id="5" name="Espace réservé du pied de page 4"/>
          <p:cNvSpPr>
            <a:spLocks noGrp="1"/>
          </p:cNvSpPr>
          <p:nvPr>
            <p:ph type="ftr" sz="quarter" idx="11"/>
          </p:nvPr>
        </p:nvSpPr>
        <p:spPr>
          <a:xfrm>
            <a:off x="392099" y="6237028"/>
            <a:ext cx="5627701" cy="365125"/>
          </a:xfrm>
          <a:prstGeom prst="rect">
            <a:avLst/>
          </a:prstGeom>
        </p:spPr>
        <p:txBody>
          <a:bodyPr/>
          <a:lstStyle>
            <a:lvl1pPr algn="l">
              <a:defRPr>
                <a:solidFill>
                  <a:srgbClr val="43858A"/>
                </a:solidFill>
                <a:latin typeface="Helvetica"/>
                <a:cs typeface="Helvetica"/>
              </a:defRPr>
            </a:lvl1pPr>
          </a:lstStyle>
          <a:p>
            <a:endParaRPr lang="fr-FR" dirty="0"/>
          </a:p>
        </p:txBody>
      </p:sp>
      <p:sp>
        <p:nvSpPr>
          <p:cNvPr id="6" name="Espace réservé du numéro de diapositive 5"/>
          <p:cNvSpPr>
            <a:spLocks noGrp="1"/>
          </p:cNvSpPr>
          <p:nvPr>
            <p:ph type="sldNum" sz="quarter" idx="12"/>
          </p:nvPr>
        </p:nvSpPr>
        <p:spPr>
          <a:xfrm>
            <a:off x="6553200" y="6237028"/>
            <a:ext cx="2133600" cy="365125"/>
          </a:xfrm>
          <a:prstGeom prst="rect">
            <a:avLst/>
          </a:prstGeom>
        </p:spPr>
        <p:txBody>
          <a:bodyPr/>
          <a:lstStyle>
            <a:lvl1pPr algn="r">
              <a:defRPr>
                <a:solidFill>
                  <a:srgbClr val="43858A"/>
                </a:solidFill>
                <a:latin typeface="Helvetica"/>
                <a:cs typeface="Helvetica"/>
              </a:defRPr>
            </a:lvl1pPr>
          </a:lstStyle>
          <a:p>
            <a:fld id="{ED7A1627-DF9C-7147-ACFE-5E02887FAC59}" type="slidenum">
              <a:rPr lang="fr-FR" smtClean="0"/>
              <a:pPr/>
              <a:t>‹N°›</a:t>
            </a:fld>
            <a:endParaRPr lang="fr-FR" dirty="0"/>
          </a:p>
        </p:txBody>
      </p:sp>
    </p:spTree>
    <p:extLst>
      <p:ext uri="{BB962C8B-B14F-4D97-AF65-F5344CB8AC3E}">
        <p14:creationId xmlns:p14="http://schemas.microsoft.com/office/powerpoint/2010/main" val="2014294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D53CA0EC-2980-4EE2-9606-F747D620AF40}" type="datetimeFigureOut">
              <a:rPr lang="fr-CA" smtClean="0"/>
              <a:t>2014-06-09</a:t>
            </a:fld>
            <a:endParaRPr lang="fr-CA"/>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CA"/>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0C87BFBC-7455-4186-A30D-FE65E3346685}" type="slidenum">
              <a:rPr lang="fr-CA" smtClean="0"/>
              <a:t>‹N°›</a:t>
            </a:fld>
            <a:endParaRPr lang="fr-CA"/>
          </a:p>
        </p:txBody>
      </p:sp>
    </p:spTree>
    <p:extLst>
      <p:ext uri="{BB962C8B-B14F-4D97-AF65-F5344CB8AC3E}">
        <p14:creationId xmlns:p14="http://schemas.microsoft.com/office/powerpoint/2010/main" val="1517083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et contenu 2">
    <p:spTree>
      <p:nvGrpSpPr>
        <p:cNvPr id="1" name=""/>
        <p:cNvGrpSpPr/>
        <p:nvPr/>
      </p:nvGrpSpPr>
      <p:grpSpPr>
        <a:xfrm>
          <a:off x="0" y="0"/>
          <a:ext cx="0" cy="0"/>
          <a:chOff x="0" y="0"/>
          <a:chExt cx="0" cy="0"/>
        </a:xfrm>
      </p:grpSpPr>
      <p:pic>
        <p:nvPicPr>
          <p:cNvPr id="2" name="Image 1" descr="dia_bandeau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re 1"/>
          <p:cNvSpPr>
            <a:spLocks noGrp="1"/>
          </p:cNvSpPr>
          <p:nvPr>
            <p:ph type="title"/>
          </p:nvPr>
        </p:nvSpPr>
        <p:spPr>
          <a:xfrm>
            <a:off x="392099" y="1638354"/>
            <a:ext cx="8294701" cy="1143000"/>
          </a:xfrm>
        </p:spPr>
        <p:txBody>
          <a:bodyPr/>
          <a:lstStyle>
            <a:lvl1pPr>
              <a:defRPr b="1" i="0">
                <a:latin typeface="Helvetica"/>
                <a:cs typeface="Helvetica"/>
              </a:defRPr>
            </a:lvl1pPr>
          </a:lstStyle>
          <a:p>
            <a:r>
              <a:rPr lang="fr-CA" smtClean="0"/>
              <a:t>Cliquez et modifiez le titre</a:t>
            </a:r>
            <a:endParaRPr lang="fr-FR" dirty="0"/>
          </a:p>
        </p:txBody>
      </p:sp>
      <p:sp>
        <p:nvSpPr>
          <p:cNvPr id="10" name="Espace réservé du contenu 2"/>
          <p:cNvSpPr>
            <a:spLocks noGrp="1"/>
          </p:cNvSpPr>
          <p:nvPr>
            <p:ph idx="1"/>
          </p:nvPr>
        </p:nvSpPr>
        <p:spPr>
          <a:xfrm>
            <a:off x="392099" y="2781354"/>
            <a:ext cx="8294701" cy="3372415"/>
          </a:xfr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sz="2000">
                <a:latin typeface="Helvetica"/>
                <a:cs typeface="Helvetica"/>
              </a:defRPr>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dirty="0"/>
          </a:p>
        </p:txBody>
      </p:sp>
      <p:sp>
        <p:nvSpPr>
          <p:cNvPr id="11" name="Espace réservé du pied de page 4"/>
          <p:cNvSpPr>
            <a:spLocks noGrp="1"/>
          </p:cNvSpPr>
          <p:nvPr>
            <p:ph type="ftr" sz="quarter" idx="11"/>
          </p:nvPr>
        </p:nvSpPr>
        <p:spPr>
          <a:xfrm>
            <a:off x="392099" y="6237028"/>
            <a:ext cx="5627701" cy="365125"/>
          </a:xfrm>
          <a:prstGeom prst="rect">
            <a:avLst/>
          </a:prstGeom>
        </p:spPr>
        <p:txBody>
          <a:bodyPr/>
          <a:lstStyle>
            <a:lvl1pPr algn="l">
              <a:defRPr>
                <a:solidFill>
                  <a:srgbClr val="43858A"/>
                </a:solidFill>
                <a:latin typeface="Helvetica"/>
                <a:cs typeface="Helvetica"/>
              </a:defRPr>
            </a:lvl1pPr>
          </a:lstStyle>
          <a:p>
            <a:endParaRPr lang="fr-FR" dirty="0"/>
          </a:p>
        </p:txBody>
      </p:sp>
      <p:sp>
        <p:nvSpPr>
          <p:cNvPr id="12" name="Espace réservé du numéro de diapositive 5"/>
          <p:cNvSpPr>
            <a:spLocks noGrp="1"/>
          </p:cNvSpPr>
          <p:nvPr>
            <p:ph type="sldNum" sz="quarter" idx="12"/>
          </p:nvPr>
        </p:nvSpPr>
        <p:spPr>
          <a:xfrm>
            <a:off x="6553200" y="6237028"/>
            <a:ext cx="2133600" cy="365125"/>
          </a:xfrm>
          <a:prstGeom prst="rect">
            <a:avLst/>
          </a:prstGeom>
        </p:spPr>
        <p:txBody>
          <a:bodyPr/>
          <a:lstStyle>
            <a:lvl1pPr algn="r">
              <a:defRPr>
                <a:solidFill>
                  <a:srgbClr val="43858A"/>
                </a:solidFill>
                <a:latin typeface="Helvetica"/>
                <a:cs typeface="Helvetica"/>
              </a:defRPr>
            </a:lvl1pPr>
          </a:lstStyle>
          <a:p>
            <a:fld id="{ED7A1627-DF9C-7147-ACFE-5E02887FAC59}" type="slidenum">
              <a:rPr lang="fr-FR" smtClean="0"/>
              <a:pPr/>
              <a:t>‹N°›</a:t>
            </a:fld>
            <a:endParaRPr lang="fr-FR" dirty="0"/>
          </a:p>
        </p:txBody>
      </p:sp>
    </p:spTree>
    <p:extLst>
      <p:ext uri="{BB962C8B-B14F-4D97-AF65-F5344CB8AC3E}">
        <p14:creationId xmlns:p14="http://schemas.microsoft.com/office/powerpoint/2010/main" val="4113709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et contenu 3">
    <p:spTree>
      <p:nvGrpSpPr>
        <p:cNvPr id="1" name=""/>
        <p:cNvGrpSpPr/>
        <p:nvPr/>
      </p:nvGrpSpPr>
      <p:grpSpPr>
        <a:xfrm>
          <a:off x="0" y="0"/>
          <a:ext cx="0" cy="0"/>
          <a:chOff x="0" y="0"/>
          <a:chExt cx="0" cy="0"/>
        </a:xfrm>
      </p:grpSpPr>
      <p:pic>
        <p:nvPicPr>
          <p:cNvPr id="2" name="Image 1" descr="dia_bandeau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re 1"/>
          <p:cNvSpPr>
            <a:spLocks noGrp="1"/>
          </p:cNvSpPr>
          <p:nvPr>
            <p:ph type="title"/>
          </p:nvPr>
        </p:nvSpPr>
        <p:spPr>
          <a:xfrm>
            <a:off x="392099" y="1638354"/>
            <a:ext cx="8294701" cy="1143000"/>
          </a:xfrm>
        </p:spPr>
        <p:txBody>
          <a:bodyPr/>
          <a:lstStyle>
            <a:lvl1pPr>
              <a:defRPr b="1" i="0">
                <a:latin typeface="Helvetica"/>
                <a:cs typeface="Helvetica"/>
              </a:defRPr>
            </a:lvl1pPr>
          </a:lstStyle>
          <a:p>
            <a:r>
              <a:rPr lang="fr-CA" smtClean="0"/>
              <a:t>Cliquez et modifiez le titre</a:t>
            </a:r>
            <a:endParaRPr lang="fr-FR" dirty="0"/>
          </a:p>
        </p:txBody>
      </p:sp>
      <p:sp>
        <p:nvSpPr>
          <p:cNvPr id="5" name="Espace réservé du contenu 2"/>
          <p:cNvSpPr>
            <a:spLocks noGrp="1"/>
          </p:cNvSpPr>
          <p:nvPr>
            <p:ph idx="1"/>
          </p:nvPr>
        </p:nvSpPr>
        <p:spPr>
          <a:xfrm>
            <a:off x="392099" y="2781354"/>
            <a:ext cx="8294701" cy="3372415"/>
          </a:xfr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dirty="0"/>
          </a:p>
        </p:txBody>
      </p:sp>
      <p:sp>
        <p:nvSpPr>
          <p:cNvPr id="6" name="Espace réservé du pied de page 4"/>
          <p:cNvSpPr>
            <a:spLocks noGrp="1"/>
          </p:cNvSpPr>
          <p:nvPr>
            <p:ph type="ftr" sz="quarter" idx="11"/>
          </p:nvPr>
        </p:nvSpPr>
        <p:spPr>
          <a:xfrm>
            <a:off x="392099" y="6237028"/>
            <a:ext cx="5627701" cy="365125"/>
          </a:xfrm>
          <a:prstGeom prst="rect">
            <a:avLst/>
          </a:prstGeom>
        </p:spPr>
        <p:txBody>
          <a:bodyPr/>
          <a:lstStyle>
            <a:lvl1pPr algn="l">
              <a:defRPr>
                <a:solidFill>
                  <a:srgbClr val="43858A"/>
                </a:solidFill>
                <a:latin typeface="Helvetica"/>
                <a:cs typeface="Helvetica"/>
              </a:defRPr>
            </a:lvl1pPr>
          </a:lstStyle>
          <a:p>
            <a:endParaRPr lang="en-US" dirty="0"/>
          </a:p>
        </p:txBody>
      </p:sp>
      <p:sp>
        <p:nvSpPr>
          <p:cNvPr id="7" name="Espace réservé du numéro de diapositive 5"/>
          <p:cNvSpPr>
            <a:spLocks noGrp="1"/>
          </p:cNvSpPr>
          <p:nvPr>
            <p:ph type="sldNum" sz="quarter" idx="12"/>
          </p:nvPr>
        </p:nvSpPr>
        <p:spPr>
          <a:xfrm>
            <a:off x="6553200" y="6237028"/>
            <a:ext cx="2133600" cy="365125"/>
          </a:xfrm>
          <a:prstGeom prst="rect">
            <a:avLst/>
          </a:prstGeom>
        </p:spPr>
        <p:txBody>
          <a:bodyPr/>
          <a:lstStyle>
            <a:lvl1pPr algn="r">
              <a:defRPr>
                <a:solidFill>
                  <a:srgbClr val="43858A"/>
                </a:solidFill>
                <a:latin typeface="Helvetica"/>
                <a:cs typeface="Helvetica"/>
              </a:defRPr>
            </a:lvl1pPr>
          </a:lstStyle>
          <a:p>
            <a:fld id="{FA84A37A-AFC2-4A01-80A1-FC20F2C0D5BB}" type="slidenum">
              <a:rPr lang="en-US" smtClean="0"/>
              <a:pPr/>
              <a:t>‹N°›</a:t>
            </a:fld>
            <a:endParaRPr lang="en-US" dirty="0"/>
          </a:p>
        </p:txBody>
      </p:sp>
    </p:spTree>
    <p:extLst>
      <p:ext uri="{BB962C8B-B14F-4D97-AF65-F5344CB8AC3E}">
        <p14:creationId xmlns:p14="http://schemas.microsoft.com/office/powerpoint/2010/main" val="970880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re et contenu 4">
    <p:spTree>
      <p:nvGrpSpPr>
        <p:cNvPr id="1" name=""/>
        <p:cNvGrpSpPr/>
        <p:nvPr/>
      </p:nvGrpSpPr>
      <p:grpSpPr>
        <a:xfrm>
          <a:off x="0" y="0"/>
          <a:ext cx="0" cy="0"/>
          <a:chOff x="0" y="0"/>
          <a:chExt cx="0" cy="0"/>
        </a:xfrm>
      </p:grpSpPr>
      <p:pic>
        <p:nvPicPr>
          <p:cNvPr id="2" name="Image 1" descr="dia_mot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re 1"/>
          <p:cNvSpPr>
            <a:spLocks noGrp="1"/>
          </p:cNvSpPr>
          <p:nvPr>
            <p:ph type="title"/>
          </p:nvPr>
        </p:nvSpPr>
        <p:spPr>
          <a:xfrm>
            <a:off x="392099" y="1638354"/>
            <a:ext cx="8294701" cy="1143000"/>
          </a:xfrm>
        </p:spPr>
        <p:txBody>
          <a:bodyPr/>
          <a:lstStyle>
            <a:lvl1pPr>
              <a:defRPr b="1" i="0">
                <a:latin typeface="Helvetica"/>
                <a:cs typeface="Helvetica"/>
              </a:defRPr>
            </a:lvl1pPr>
          </a:lstStyle>
          <a:p>
            <a:r>
              <a:rPr lang="fr-CA" smtClean="0"/>
              <a:t>Cliquez et modifiez le titre</a:t>
            </a:r>
            <a:endParaRPr lang="fr-FR" dirty="0"/>
          </a:p>
        </p:txBody>
      </p:sp>
      <p:sp>
        <p:nvSpPr>
          <p:cNvPr id="5" name="Espace réservé du contenu 2"/>
          <p:cNvSpPr>
            <a:spLocks noGrp="1"/>
          </p:cNvSpPr>
          <p:nvPr>
            <p:ph idx="1"/>
          </p:nvPr>
        </p:nvSpPr>
        <p:spPr>
          <a:xfrm>
            <a:off x="392099" y="2781354"/>
            <a:ext cx="8294701" cy="3372415"/>
          </a:xfr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sz="2000">
                <a:latin typeface="Helvetica"/>
                <a:cs typeface="Helvetica"/>
              </a:defRPr>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dirty="0"/>
          </a:p>
        </p:txBody>
      </p:sp>
      <p:sp>
        <p:nvSpPr>
          <p:cNvPr id="6" name="Espace réservé du pied de page 4"/>
          <p:cNvSpPr>
            <a:spLocks noGrp="1"/>
          </p:cNvSpPr>
          <p:nvPr>
            <p:ph type="ftr" sz="quarter" idx="11"/>
          </p:nvPr>
        </p:nvSpPr>
        <p:spPr>
          <a:xfrm>
            <a:off x="392099" y="6237028"/>
            <a:ext cx="5627701" cy="365125"/>
          </a:xfrm>
          <a:prstGeom prst="rect">
            <a:avLst/>
          </a:prstGeom>
        </p:spPr>
        <p:txBody>
          <a:bodyPr/>
          <a:lstStyle>
            <a:lvl1pPr algn="l">
              <a:defRPr>
                <a:solidFill>
                  <a:srgbClr val="43858A"/>
                </a:solidFill>
                <a:latin typeface="Helvetica"/>
                <a:cs typeface="Helvetica"/>
              </a:defRPr>
            </a:lvl1pPr>
          </a:lstStyle>
          <a:p>
            <a:endParaRPr lang="en-US" dirty="0"/>
          </a:p>
        </p:txBody>
      </p:sp>
      <p:sp>
        <p:nvSpPr>
          <p:cNvPr id="7" name="Espace réservé du numéro de diapositive 5"/>
          <p:cNvSpPr>
            <a:spLocks noGrp="1"/>
          </p:cNvSpPr>
          <p:nvPr>
            <p:ph type="sldNum" sz="quarter" idx="12"/>
          </p:nvPr>
        </p:nvSpPr>
        <p:spPr>
          <a:xfrm>
            <a:off x="6553200" y="6237028"/>
            <a:ext cx="2133600" cy="365125"/>
          </a:xfrm>
          <a:prstGeom prst="rect">
            <a:avLst/>
          </a:prstGeom>
        </p:spPr>
        <p:txBody>
          <a:bodyPr/>
          <a:lstStyle>
            <a:lvl1pPr algn="r">
              <a:defRPr>
                <a:solidFill>
                  <a:srgbClr val="43858A"/>
                </a:solidFill>
                <a:latin typeface="Helvetica"/>
                <a:cs typeface="Helvetica"/>
              </a:defRPr>
            </a:lvl1pPr>
          </a:lstStyle>
          <a:p>
            <a:fld id="{FA84A37A-AFC2-4A01-80A1-FC20F2C0D5BB}" type="slidenum">
              <a:rPr lang="en-US" smtClean="0"/>
              <a:pPr/>
              <a:t>‹N°›</a:t>
            </a:fld>
            <a:endParaRPr lang="en-US" dirty="0"/>
          </a:p>
        </p:txBody>
      </p:sp>
    </p:spTree>
    <p:extLst>
      <p:ext uri="{BB962C8B-B14F-4D97-AF65-F5344CB8AC3E}">
        <p14:creationId xmlns:p14="http://schemas.microsoft.com/office/powerpoint/2010/main" val="389368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6" name="Image 5" descr="dia_bandeau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title"/>
          </p:nvPr>
        </p:nvSpPr>
        <p:spPr>
          <a:xfrm>
            <a:off x="392099" y="1659462"/>
            <a:ext cx="8294701" cy="1104846"/>
          </a:xfrm>
        </p:spPr>
        <p:txBody>
          <a:bodyPr/>
          <a:lstStyle>
            <a:lvl1pPr>
              <a:defRPr b="1" i="0">
                <a:latin typeface="Helvetica"/>
                <a:cs typeface="Helvetica"/>
              </a:defRPr>
            </a:lvl1pPr>
          </a:lstStyle>
          <a:p>
            <a:r>
              <a:rPr lang="fr-CA" smtClean="0"/>
              <a:t>Cliquez et modifiez le titre</a:t>
            </a:r>
            <a:endParaRPr lang="fr-FR" dirty="0"/>
          </a:p>
        </p:txBody>
      </p:sp>
      <p:sp>
        <p:nvSpPr>
          <p:cNvPr id="3" name="Espace réservé du contenu 2"/>
          <p:cNvSpPr>
            <a:spLocks noGrp="1"/>
          </p:cNvSpPr>
          <p:nvPr>
            <p:ph sz="half" idx="1"/>
          </p:nvPr>
        </p:nvSpPr>
        <p:spPr>
          <a:xfrm>
            <a:off x="392099" y="2764308"/>
            <a:ext cx="4103701" cy="3361855"/>
          </a:xfr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dirty="0"/>
          </a:p>
        </p:txBody>
      </p:sp>
      <p:sp>
        <p:nvSpPr>
          <p:cNvPr id="4" name="Espace réservé du contenu 3"/>
          <p:cNvSpPr>
            <a:spLocks noGrp="1"/>
          </p:cNvSpPr>
          <p:nvPr>
            <p:ph sz="half" idx="2"/>
          </p:nvPr>
        </p:nvSpPr>
        <p:spPr>
          <a:xfrm>
            <a:off x="4648200" y="2764308"/>
            <a:ext cx="4038600" cy="3361855"/>
          </a:xfr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dirty="0"/>
          </a:p>
        </p:txBody>
      </p:sp>
      <p:sp>
        <p:nvSpPr>
          <p:cNvPr id="12" name="Espace réservé du pied de page 4"/>
          <p:cNvSpPr>
            <a:spLocks noGrp="1"/>
          </p:cNvSpPr>
          <p:nvPr>
            <p:ph type="ftr" sz="quarter" idx="11"/>
          </p:nvPr>
        </p:nvSpPr>
        <p:spPr>
          <a:xfrm>
            <a:off x="392099" y="6237028"/>
            <a:ext cx="5627701" cy="365125"/>
          </a:xfrm>
          <a:prstGeom prst="rect">
            <a:avLst/>
          </a:prstGeom>
        </p:spPr>
        <p:txBody>
          <a:bodyPr/>
          <a:lstStyle>
            <a:lvl1pPr algn="l">
              <a:defRPr>
                <a:solidFill>
                  <a:srgbClr val="43858A"/>
                </a:solidFill>
                <a:latin typeface="Helvetica"/>
                <a:cs typeface="Helvetica"/>
              </a:defRPr>
            </a:lvl1pPr>
          </a:lstStyle>
          <a:p>
            <a:endParaRPr lang="fr-FR" dirty="0"/>
          </a:p>
        </p:txBody>
      </p:sp>
      <p:sp>
        <p:nvSpPr>
          <p:cNvPr id="13" name="Espace réservé du numéro de diapositive 5"/>
          <p:cNvSpPr>
            <a:spLocks noGrp="1"/>
          </p:cNvSpPr>
          <p:nvPr>
            <p:ph type="sldNum" sz="quarter" idx="12"/>
          </p:nvPr>
        </p:nvSpPr>
        <p:spPr>
          <a:xfrm>
            <a:off x="6553200" y="6237028"/>
            <a:ext cx="2133600" cy="365125"/>
          </a:xfrm>
          <a:prstGeom prst="rect">
            <a:avLst/>
          </a:prstGeom>
        </p:spPr>
        <p:txBody>
          <a:bodyPr/>
          <a:lstStyle>
            <a:lvl1pPr algn="r">
              <a:defRPr>
                <a:solidFill>
                  <a:srgbClr val="43858A"/>
                </a:solidFill>
                <a:latin typeface="Helvetica"/>
                <a:cs typeface="Helvetica"/>
              </a:defRPr>
            </a:lvl1pPr>
          </a:lstStyle>
          <a:p>
            <a:fld id="{ED7A1627-DF9C-7147-ACFE-5E02887FAC59}" type="slidenum">
              <a:rPr lang="fr-FR" smtClean="0"/>
              <a:pPr/>
              <a:t>‹N°›</a:t>
            </a:fld>
            <a:endParaRPr lang="fr-FR" dirty="0"/>
          </a:p>
        </p:txBody>
      </p:sp>
    </p:spTree>
    <p:extLst>
      <p:ext uri="{BB962C8B-B14F-4D97-AF65-F5344CB8AC3E}">
        <p14:creationId xmlns:p14="http://schemas.microsoft.com/office/powerpoint/2010/main" val="3409753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eux contenus 2">
    <p:spTree>
      <p:nvGrpSpPr>
        <p:cNvPr id="1" name=""/>
        <p:cNvGrpSpPr/>
        <p:nvPr/>
      </p:nvGrpSpPr>
      <p:grpSpPr>
        <a:xfrm>
          <a:off x="0" y="0"/>
          <a:ext cx="0" cy="0"/>
          <a:chOff x="0" y="0"/>
          <a:chExt cx="0" cy="0"/>
        </a:xfrm>
      </p:grpSpPr>
      <p:pic>
        <p:nvPicPr>
          <p:cNvPr id="2" name="Image 1" descr="dia_bandeau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Espace réservé du contenu 2"/>
          <p:cNvSpPr>
            <a:spLocks noGrp="1"/>
          </p:cNvSpPr>
          <p:nvPr>
            <p:ph sz="half" idx="1"/>
          </p:nvPr>
        </p:nvSpPr>
        <p:spPr>
          <a:xfrm>
            <a:off x="392099" y="2798400"/>
            <a:ext cx="4103701" cy="3327763"/>
          </a:xfr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dirty="0"/>
          </a:p>
        </p:txBody>
      </p:sp>
      <p:sp>
        <p:nvSpPr>
          <p:cNvPr id="4" name="Espace réservé du contenu 3"/>
          <p:cNvSpPr>
            <a:spLocks noGrp="1"/>
          </p:cNvSpPr>
          <p:nvPr>
            <p:ph sz="half" idx="2"/>
          </p:nvPr>
        </p:nvSpPr>
        <p:spPr>
          <a:xfrm>
            <a:off x="4648200" y="2798400"/>
            <a:ext cx="4038600" cy="3327763"/>
          </a:xfr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dirty="0"/>
          </a:p>
        </p:txBody>
      </p:sp>
      <p:sp>
        <p:nvSpPr>
          <p:cNvPr id="12" name="Espace réservé du pied de page 4"/>
          <p:cNvSpPr>
            <a:spLocks noGrp="1"/>
          </p:cNvSpPr>
          <p:nvPr>
            <p:ph type="ftr" sz="quarter" idx="11"/>
          </p:nvPr>
        </p:nvSpPr>
        <p:spPr>
          <a:xfrm>
            <a:off x="392099" y="6237028"/>
            <a:ext cx="5627701" cy="365125"/>
          </a:xfrm>
          <a:prstGeom prst="rect">
            <a:avLst/>
          </a:prstGeom>
        </p:spPr>
        <p:txBody>
          <a:bodyPr/>
          <a:lstStyle>
            <a:lvl1pPr algn="l">
              <a:defRPr>
                <a:solidFill>
                  <a:srgbClr val="43858A"/>
                </a:solidFill>
                <a:latin typeface="Helvetica"/>
                <a:cs typeface="Helvetica"/>
              </a:defRPr>
            </a:lvl1pPr>
          </a:lstStyle>
          <a:p>
            <a:endParaRPr lang="en-US" dirty="0"/>
          </a:p>
        </p:txBody>
      </p:sp>
      <p:sp>
        <p:nvSpPr>
          <p:cNvPr id="13" name="Espace réservé du numéro de diapositive 5"/>
          <p:cNvSpPr>
            <a:spLocks noGrp="1"/>
          </p:cNvSpPr>
          <p:nvPr>
            <p:ph type="sldNum" sz="quarter" idx="12"/>
          </p:nvPr>
        </p:nvSpPr>
        <p:spPr>
          <a:xfrm>
            <a:off x="6553200" y="6237028"/>
            <a:ext cx="2133600" cy="365125"/>
          </a:xfrm>
          <a:prstGeom prst="rect">
            <a:avLst/>
          </a:prstGeom>
        </p:spPr>
        <p:txBody>
          <a:bodyPr/>
          <a:lstStyle>
            <a:lvl1pPr algn="r">
              <a:defRPr>
                <a:solidFill>
                  <a:srgbClr val="43858A"/>
                </a:solidFill>
                <a:latin typeface="Helvetica"/>
                <a:cs typeface="Helvetica"/>
              </a:defRPr>
            </a:lvl1pPr>
          </a:lstStyle>
          <a:p>
            <a:fld id="{FA84A37A-AFC2-4A01-80A1-FC20F2C0D5BB}" type="slidenum">
              <a:rPr lang="en-US" smtClean="0"/>
              <a:pPr/>
              <a:t>‹N°›</a:t>
            </a:fld>
            <a:endParaRPr lang="en-US" dirty="0"/>
          </a:p>
        </p:txBody>
      </p:sp>
      <p:sp>
        <p:nvSpPr>
          <p:cNvPr id="14" name="Titre 13"/>
          <p:cNvSpPr>
            <a:spLocks noGrp="1"/>
          </p:cNvSpPr>
          <p:nvPr>
            <p:ph type="title"/>
          </p:nvPr>
        </p:nvSpPr>
        <p:spPr>
          <a:xfrm>
            <a:off x="392099" y="1638354"/>
            <a:ext cx="8294701" cy="1143000"/>
          </a:xfrm>
        </p:spPr>
        <p:txBody>
          <a:bodyPr/>
          <a:lstStyle>
            <a:lvl1pPr>
              <a:defRPr b="1" i="0">
                <a:latin typeface="Helvetica"/>
                <a:cs typeface="Helvetica"/>
              </a:defRPr>
            </a:lvl1pPr>
          </a:lstStyle>
          <a:p>
            <a:r>
              <a:rPr lang="fr-CA" smtClean="0"/>
              <a:t>Cliquez et modifiez le titre</a:t>
            </a:r>
            <a:endParaRPr lang="fr-FR" dirty="0"/>
          </a:p>
        </p:txBody>
      </p:sp>
    </p:spTree>
    <p:extLst>
      <p:ext uri="{BB962C8B-B14F-4D97-AF65-F5344CB8AC3E}">
        <p14:creationId xmlns:p14="http://schemas.microsoft.com/office/powerpoint/2010/main" val="2462042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6" name="Image 5" descr="dia_mot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title"/>
          </p:nvPr>
        </p:nvSpPr>
        <p:spPr>
          <a:xfrm>
            <a:off x="392099" y="4406900"/>
            <a:ext cx="8102614" cy="1362075"/>
          </a:xfrm>
        </p:spPr>
        <p:txBody>
          <a:bodyPr anchor="t"/>
          <a:lstStyle>
            <a:lvl1pPr algn="l">
              <a:defRPr sz="4000" b="1" i="0" cap="none">
                <a:latin typeface="Helvetica"/>
                <a:cs typeface="Helvetica"/>
              </a:defRPr>
            </a:lvl1pPr>
          </a:lstStyle>
          <a:p>
            <a:r>
              <a:rPr lang="fr-CA" smtClean="0"/>
              <a:t>Cliquez et modifiez le titre</a:t>
            </a:r>
            <a:endParaRPr lang="fr-FR" dirty="0"/>
          </a:p>
        </p:txBody>
      </p:sp>
      <p:sp>
        <p:nvSpPr>
          <p:cNvPr id="3" name="Espace réservé du texte 2"/>
          <p:cNvSpPr>
            <a:spLocks noGrp="1"/>
          </p:cNvSpPr>
          <p:nvPr>
            <p:ph type="body" idx="1"/>
          </p:nvPr>
        </p:nvSpPr>
        <p:spPr>
          <a:xfrm>
            <a:off x="392099" y="2906713"/>
            <a:ext cx="8102614" cy="1500187"/>
          </a:xfrm>
        </p:spPr>
        <p:txBody>
          <a:bodyPr anchor="b"/>
          <a:lstStyle>
            <a:lvl1pPr marL="0" indent="0">
              <a:buNone/>
              <a:defRPr sz="2000">
                <a:solidFill>
                  <a:srgbClr val="43858A"/>
                </a:solidFill>
                <a:latin typeface="Helvetica"/>
                <a:cs typeface="Helvetic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Tree>
    <p:extLst>
      <p:ext uri="{BB962C8B-B14F-4D97-AF65-F5344CB8AC3E}">
        <p14:creationId xmlns:p14="http://schemas.microsoft.com/office/powerpoint/2010/main" val="2994153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pic>
        <p:nvPicPr>
          <p:cNvPr id="7" name="Image 6" descr="dia_bandeau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Espace réservé du texte 2"/>
          <p:cNvSpPr>
            <a:spLocks noGrp="1"/>
          </p:cNvSpPr>
          <p:nvPr>
            <p:ph type="body" idx="1"/>
          </p:nvPr>
        </p:nvSpPr>
        <p:spPr>
          <a:xfrm>
            <a:off x="392099" y="2764308"/>
            <a:ext cx="4105289" cy="639762"/>
          </a:xfrm>
        </p:spPr>
        <p:txBody>
          <a:bodyPr anchor="b"/>
          <a:lstStyle>
            <a:lvl1pPr marL="0" indent="0">
              <a:buNone/>
              <a:defRPr sz="2400" b="1">
                <a:solidFill>
                  <a:srgbClr val="43858A"/>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Espace réservé du contenu 3"/>
          <p:cNvSpPr>
            <a:spLocks noGrp="1"/>
          </p:cNvSpPr>
          <p:nvPr>
            <p:ph sz="half" idx="2"/>
          </p:nvPr>
        </p:nvSpPr>
        <p:spPr>
          <a:xfrm>
            <a:off x="392099" y="3404070"/>
            <a:ext cx="4105289" cy="2722093"/>
          </a:xfrm>
        </p:spPr>
        <p:txBody>
          <a:bodyPr/>
          <a:lstStyle>
            <a:lvl1pPr>
              <a:defRPr sz="2400">
                <a:latin typeface="Helvetica"/>
                <a:cs typeface="Helvetica"/>
              </a:defRPr>
            </a:lvl1pPr>
            <a:lvl2pPr>
              <a:defRPr sz="2000">
                <a:latin typeface="Helvetica"/>
                <a:cs typeface="Helvetica"/>
              </a:defRPr>
            </a:lvl2pPr>
            <a:lvl3pPr>
              <a:defRPr sz="1800">
                <a:latin typeface="Helvetica"/>
                <a:cs typeface="Helvetica"/>
              </a:defRPr>
            </a:lvl3pPr>
            <a:lvl4pPr>
              <a:defRPr sz="1600">
                <a:latin typeface="Helvetica"/>
                <a:cs typeface="Helvetica"/>
              </a:defRPr>
            </a:lvl4pPr>
            <a:lvl5pPr>
              <a:defRPr sz="1600">
                <a:latin typeface="Helvetica"/>
                <a:cs typeface="Helvetica"/>
              </a:defRPr>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dirty="0"/>
          </a:p>
        </p:txBody>
      </p:sp>
      <p:sp>
        <p:nvSpPr>
          <p:cNvPr id="5" name="Espace réservé du texte 4"/>
          <p:cNvSpPr>
            <a:spLocks noGrp="1"/>
          </p:cNvSpPr>
          <p:nvPr>
            <p:ph type="body" sz="quarter" idx="3"/>
          </p:nvPr>
        </p:nvSpPr>
        <p:spPr>
          <a:xfrm>
            <a:off x="4645025" y="2764308"/>
            <a:ext cx="4041775" cy="639762"/>
          </a:xfrm>
        </p:spPr>
        <p:txBody>
          <a:bodyPr anchor="b"/>
          <a:lstStyle>
            <a:lvl1pPr marL="0" indent="0">
              <a:buNone/>
              <a:defRPr sz="2400" b="1">
                <a:solidFill>
                  <a:srgbClr val="43858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Espace réservé du contenu 5"/>
          <p:cNvSpPr>
            <a:spLocks noGrp="1"/>
          </p:cNvSpPr>
          <p:nvPr>
            <p:ph sz="quarter" idx="4"/>
          </p:nvPr>
        </p:nvSpPr>
        <p:spPr>
          <a:xfrm>
            <a:off x="4645025" y="3404071"/>
            <a:ext cx="4041775" cy="2722092"/>
          </a:xfrm>
        </p:spPr>
        <p:txBody>
          <a:bodyPr/>
          <a:lstStyle>
            <a:lvl1pPr>
              <a:defRPr sz="2400">
                <a:latin typeface="Helvetica"/>
                <a:cs typeface="Helvetica"/>
              </a:defRPr>
            </a:lvl1pPr>
            <a:lvl2pPr>
              <a:defRPr sz="2000">
                <a:latin typeface="Helvetica"/>
                <a:cs typeface="Helvetica"/>
              </a:defRPr>
            </a:lvl2pPr>
            <a:lvl3pPr>
              <a:defRPr sz="1800">
                <a:latin typeface="Helvetica"/>
                <a:cs typeface="Helvetica"/>
              </a:defRPr>
            </a:lvl3pPr>
            <a:lvl4pPr>
              <a:defRPr sz="1600">
                <a:latin typeface="Helvetica"/>
                <a:cs typeface="Helvetica"/>
              </a:defRPr>
            </a:lvl4pPr>
            <a:lvl5pPr>
              <a:defRPr sz="1600">
                <a:latin typeface="Helvetica"/>
                <a:cs typeface="Helvetica"/>
              </a:defRPr>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dirty="0"/>
          </a:p>
        </p:txBody>
      </p:sp>
      <p:sp>
        <p:nvSpPr>
          <p:cNvPr id="13" name="Titre 1"/>
          <p:cNvSpPr>
            <a:spLocks noGrp="1"/>
          </p:cNvSpPr>
          <p:nvPr>
            <p:ph type="title"/>
          </p:nvPr>
        </p:nvSpPr>
        <p:spPr>
          <a:xfrm>
            <a:off x="392099" y="1659462"/>
            <a:ext cx="8294701" cy="1104846"/>
          </a:xfrm>
        </p:spPr>
        <p:txBody>
          <a:bodyPr/>
          <a:lstStyle>
            <a:lvl1pPr>
              <a:defRPr b="1" i="0">
                <a:latin typeface="Helvetica"/>
                <a:cs typeface="Helvetica"/>
              </a:defRPr>
            </a:lvl1pPr>
          </a:lstStyle>
          <a:p>
            <a:r>
              <a:rPr lang="fr-CA" smtClean="0"/>
              <a:t>Cliquez et modifiez le titre</a:t>
            </a:r>
            <a:endParaRPr lang="fr-FR" dirty="0"/>
          </a:p>
        </p:txBody>
      </p:sp>
      <p:sp>
        <p:nvSpPr>
          <p:cNvPr id="14" name="Espace réservé du pied de page 4"/>
          <p:cNvSpPr>
            <a:spLocks noGrp="1"/>
          </p:cNvSpPr>
          <p:nvPr>
            <p:ph type="ftr" sz="quarter" idx="11"/>
          </p:nvPr>
        </p:nvSpPr>
        <p:spPr>
          <a:xfrm>
            <a:off x="392099" y="6237028"/>
            <a:ext cx="5627701" cy="365125"/>
          </a:xfrm>
          <a:prstGeom prst="rect">
            <a:avLst/>
          </a:prstGeom>
        </p:spPr>
        <p:txBody>
          <a:bodyPr/>
          <a:lstStyle>
            <a:lvl1pPr algn="l">
              <a:defRPr>
                <a:solidFill>
                  <a:srgbClr val="43858A"/>
                </a:solidFill>
                <a:latin typeface="Helvetica"/>
                <a:cs typeface="Helvetica"/>
              </a:defRPr>
            </a:lvl1pPr>
          </a:lstStyle>
          <a:p>
            <a:endParaRPr lang="fr-FR" dirty="0"/>
          </a:p>
        </p:txBody>
      </p:sp>
      <p:sp>
        <p:nvSpPr>
          <p:cNvPr id="15" name="Espace réservé du numéro de diapositive 5"/>
          <p:cNvSpPr>
            <a:spLocks noGrp="1"/>
          </p:cNvSpPr>
          <p:nvPr>
            <p:ph type="sldNum" sz="quarter" idx="12"/>
          </p:nvPr>
        </p:nvSpPr>
        <p:spPr>
          <a:xfrm>
            <a:off x="6553200" y="6237028"/>
            <a:ext cx="2133600" cy="365125"/>
          </a:xfrm>
          <a:prstGeom prst="rect">
            <a:avLst/>
          </a:prstGeom>
        </p:spPr>
        <p:txBody>
          <a:bodyPr/>
          <a:lstStyle>
            <a:lvl1pPr algn="r">
              <a:defRPr>
                <a:solidFill>
                  <a:srgbClr val="43858A"/>
                </a:solidFill>
                <a:latin typeface="Helvetica"/>
                <a:cs typeface="Helvetica"/>
              </a:defRPr>
            </a:lvl1pPr>
          </a:lstStyle>
          <a:p>
            <a:fld id="{ED7A1627-DF9C-7147-ACFE-5E02887FAC59}" type="slidenum">
              <a:rPr lang="fr-FR" smtClean="0"/>
              <a:pPr/>
              <a:t>‹N°›</a:t>
            </a:fld>
            <a:endParaRPr lang="fr-FR" dirty="0"/>
          </a:p>
        </p:txBody>
      </p:sp>
    </p:spTree>
    <p:extLst>
      <p:ext uri="{BB962C8B-B14F-4D97-AF65-F5344CB8AC3E}">
        <p14:creationId xmlns:p14="http://schemas.microsoft.com/office/powerpoint/2010/main" val="2957504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2099" y="1638354"/>
            <a:ext cx="8294701" cy="1143000"/>
          </a:xfrm>
          <a:prstGeom prst="rect">
            <a:avLst/>
          </a:prstGeom>
        </p:spPr>
        <p:txBody>
          <a:bodyPr vert="horz" lIns="91440" tIns="45720" rIns="91440" bIns="45720" rtlCol="0" anchor="ctr">
            <a:normAutofit/>
          </a:bodyPr>
          <a:lstStyle/>
          <a:p>
            <a:r>
              <a:rPr lang="fr-CA" dirty="0" smtClean="0"/>
              <a:t>Cliquez et modifiez le titre</a:t>
            </a:r>
            <a:endParaRPr lang="fr-FR" dirty="0"/>
          </a:p>
        </p:txBody>
      </p:sp>
      <p:sp>
        <p:nvSpPr>
          <p:cNvPr id="3" name="Espace réservé du texte 2"/>
          <p:cNvSpPr>
            <a:spLocks noGrp="1"/>
          </p:cNvSpPr>
          <p:nvPr>
            <p:ph type="body" idx="1"/>
          </p:nvPr>
        </p:nvSpPr>
        <p:spPr>
          <a:xfrm>
            <a:off x="457200" y="3341104"/>
            <a:ext cx="8229600" cy="2785059"/>
          </a:xfrm>
          <a:prstGeom prst="rect">
            <a:avLst/>
          </a:prstGeom>
        </p:spPr>
        <p:txBody>
          <a:bodyPr vert="horz" lIns="91440" tIns="45720" rIns="91440" bIns="45720" rtlCol="0">
            <a:normAutofit/>
          </a:body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endParaRPr lang="fr-FR" dirty="0"/>
          </a:p>
        </p:txBody>
      </p:sp>
    </p:spTree>
    <p:extLst>
      <p:ext uri="{BB962C8B-B14F-4D97-AF65-F5344CB8AC3E}">
        <p14:creationId xmlns:p14="http://schemas.microsoft.com/office/powerpoint/2010/main" val="105634406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688" r:id="rId15"/>
    <p:sldLayoutId id="2147483674" r:id="rId16"/>
    <p:sldLayoutId id="2147483675" r:id="rId17"/>
    <p:sldLayoutId id="2147483652" r:id="rId18"/>
    <p:sldLayoutId id="2147483653" r:id="rId19"/>
    <p:sldLayoutId id="2147483732" r:id="rId20"/>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0.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3308" y="3978656"/>
            <a:ext cx="8066101" cy="903843"/>
          </a:xfrm>
        </p:spPr>
        <p:txBody>
          <a:bodyPr>
            <a:noAutofit/>
          </a:bodyPr>
          <a:lstStyle/>
          <a:p>
            <a:pPr algn="ctr"/>
            <a:r>
              <a:rPr lang="fr-CA" sz="2800" dirty="0" smtClean="0"/>
              <a:t>La</a:t>
            </a:r>
            <a:r>
              <a:rPr lang="fr-CA" sz="2800" dirty="0"/>
              <a:t> construction d’un objet de recherche  </a:t>
            </a:r>
            <a:br>
              <a:rPr lang="fr-CA" sz="2800" dirty="0"/>
            </a:br>
            <a:r>
              <a:rPr lang="fr-CA" sz="2800" dirty="0"/>
              <a:t>Problématisation et cadrage </a:t>
            </a:r>
            <a:r>
              <a:rPr lang="fr-CA" sz="2800" dirty="0" smtClean="0"/>
              <a:t>conceptuel</a:t>
            </a:r>
            <a:endParaRPr lang="fr-CA" sz="2800" dirty="0"/>
          </a:p>
        </p:txBody>
      </p:sp>
      <p:sp>
        <p:nvSpPr>
          <p:cNvPr id="3" name="Sous-titre 2"/>
          <p:cNvSpPr>
            <a:spLocks noGrp="1"/>
          </p:cNvSpPr>
          <p:nvPr>
            <p:ph type="subTitle" idx="1"/>
          </p:nvPr>
        </p:nvSpPr>
        <p:spPr>
          <a:xfrm>
            <a:off x="0" y="5772350"/>
            <a:ext cx="8892480" cy="1067987"/>
          </a:xfrm>
        </p:spPr>
        <p:txBody>
          <a:bodyPr>
            <a:normAutofit fontScale="92500" lnSpcReduction="10000"/>
          </a:bodyPr>
          <a:lstStyle/>
          <a:p>
            <a:pPr algn="ctr"/>
            <a:r>
              <a:rPr lang="fr-CA" sz="1600" b="1" dirty="0"/>
              <a:t>Première école d’été de didactique des mathématiques</a:t>
            </a:r>
          </a:p>
          <a:p>
            <a:pPr algn="ctr"/>
            <a:r>
              <a:rPr lang="fr-CA" sz="1600" b="1" dirty="0" smtClean="0"/>
              <a:t>CRMEF-OMSEFEM</a:t>
            </a:r>
          </a:p>
          <a:p>
            <a:pPr algn="ctr"/>
            <a:r>
              <a:rPr lang="fr-CA" sz="1600" b="1" dirty="0" smtClean="0"/>
              <a:t>10-13 juin CRMEF-Rabat</a:t>
            </a:r>
            <a:endParaRPr lang="fr-CA" sz="1600" b="1" dirty="0"/>
          </a:p>
          <a:p>
            <a:pPr algn="ctr"/>
            <a:r>
              <a:rPr lang="fr-CA" sz="1600" b="1" dirty="0"/>
              <a:t> </a:t>
            </a:r>
            <a:endParaRPr lang="fr-CA" sz="1600" b="1" dirty="0" smtClean="0"/>
          </a:p>
          <a:p>
            <a:pPr algn="ctr"/>
            <a:endParaRPr lang="fr-CA" sz="1600" b="1" dirty="0"/>
          </a:p>
          <a:p>
            <a:pPr algn="ctr"/>
            <a:endParaRPr lang="fr-CA" sz="1600" dirty="0"/>
          </a:p>
        </p:txBody>
      </p:sp>
      <p:sp>
        <p:nvSpPr>
          <p:cNvPr id="4" name="Sous-titre 2"/>
          <p:cNvSpPr txBox="1">
            <a:spLocks/>
          </p:cNvSpPr>
          <p:nvPr/>
        </p:nvSpPr>
        <p:spPr>
          <a:xfrm>
            <a:off x="260260" y="5053913"/>
            <a:ext cx="8892480" cy="740871"/>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fr-CA" sz="2400" dirty="0" smtClean="0"/>
              <a:t>Hassane Squalli</a:t>
            </a:r>
          </a:p>
          <a:p>
            <a:r>
              <a:rPr lang="fr-CA" sz="2400" dirty="0" smtClean="0"/>
              <a:t>Hassane.Squalli@USherbrooke.ca</a:t>
            </a:r>
            <a:endParaRPr lang="fr-CA"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372497" cy="906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5184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2099" y="1399970"/>
            <a:ext cx="8294701" cy="1104846"/>
          </a:xfrm>
        </p:spPr>
        <p:txBody>
          <a:bodyPr>
            <a:normAutofit/>
          </a:bodyPr>
          <a:lstStyle/>
          <a:p>
            <a:pPr algn="ctr"/>
            <a:r>
              <a:rPr lang="fr-CA" sz="3200" dirty="0" smtClean="0"/>
              <a:t>Démarche de problématisation</a:t>
            </a:r>
            <a:br>
              <a:rPr lang="fr-CA" sz="3200" dirty="0" smtClean="0"/>
            </a:br>
            <a:r>
              <a:rPr lang="fr-CA" sz="3200" dirty="0" smtClean="0"/>
              <a:t>Une démarche en entonnoir</a:t>
            </a:r>
            <a:endParaRPr lang="fr-CA" sz="3200" dirty="0"/>
          </a:p>
        </p:txBody>
      </p:sp>
      <p:pic>
        <p:nvPicPr>
          <p:cNvPr id="3" name="Espace réservé du contenu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20850" y="3025610"/>
            <a:ext cx="4103687" cy="3276110"/>
          </a:xfrm>
        </p:spPr>
      </p:pic>
      <p:sp>
        <p:nvSpPr>
          <p:cNvPr id="5" name="Espace réservé du contenu 4"/>
          <p:cNvSpPr>
            <a:spLocks noGrp="1"/>
          </p:cNvSpPr>
          <p:nvPr>
            <p:ph sz="half" idx="2"/>
          </p:nvPr>
        </p:nvSpPr>
        <p:spPr>
          <a:xfrm>
            <a:off x="5014784" y="2939865"/>
            <a:ext cx="4038600" cy="3361855"/>
          </a:xfrm>
        </p:spPr>
        <p:txBody>
          <a:bodyPr>
            <a:normAutofit/>
          </a:bodyPr>
          <a:lstStyle/>
          <a:p>
            <a:pPr marL="0" indent="0" algn="ctr">
              <a:buNone/>
            </a:pPr>
            <a:r>
              <a:rPr lang="fr-CA" dirty="0" smtClean="0"/>
              <a:t>Dépersonnalisation</a:t>
            </a:r>
          </a:p>
          <a:p>
            <a:pPr marL="0" indent="0" algn="ctr">
              <a:buNone/>
            </a:pPr>
            <a:r>
              <a:rPr lang="fr-CA" dirty="0" smtClean="0"/>
              <a:t>Conceptualisation</a:t>
            </a:r>
          </a:p>
          <a:p>
            <a:pPr marL="0" indent="0" algn="ctr">
              <a:buNone/>
            </a:pPr>
            <a:r>
              <a:rPr lang="fr-CA" dirty="0" smtClean="0"/>
              <a:t>Distanciation</a:t>
            </a:r>
          </a:p>
          <a:p>
            <a:pPr marL="0" indent="0" algn="ctr">
              <a:buNone/>
            </a:pPr>
            <a:r>
              <a:rPr lang="fr-CA" dirty="0" smtClean="0"/>
              <a:t>De plus en plus spécifique</a:t>
            </a:r>
          </a:p>
          <a:p>
            <a:pPr marL="0" indent="0" algn="ctr">
              <a:buNone/>
            </a:pPr>
            <a:r>
              <a:rPr lang="fr-CA" dirty="0" smtClean="0"/>
              <a:t>De plus en plus précis</a:t>
            </a:r>
          </a:p>
        </p:txBody>
      </p:sp>
      <p:grpSp>
        <p:nvGrpSpPr>
          <p:cNvPr id="7" name="Groupe 6"/>
          <p:cNvGrpSpPr/>
          <p:nvPr/>
        </p:nvGrpSpPr>
        <p:grpSpPr>
          <a:xfrm>
            <a:off x="2403832" y="3210961"/>
            <a:ext cx="303127" cy="2921688"/>
            <a:chOff x="88972" y="3200400"/>
            <a:chExt cx="303127" cy="3117434"/>
          </a:xfrm>
        </p:grpSpPr>
        <p:sp>
          <p:nvSpPr>
            <p:cNvPr id="6" name="Flèche vers le bas 5"/>
            <p:cNvSpPr/>
            <p:nvPr/>
          </p:nvSpPr>
          <p:spPr>
            <a:xfrm>
              <a:off x="123568" y="3200400"/>
              <a:ext cx="268531" cy="96382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8" name="Flèche vers le bas 7"/>
            <p:cNvSpPr/>
            <p:nvPr/>
          </p:nvSpPr>
          <p:spPr>
            <a:xfrm>
              <a:off x="111183" y="4275438"/>
              <a:ext cx="268531" cy="96382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9" name="Flèche vers le bas 8"/>
            <p:cNvSpPr/>
            <p:nvPr/>
          </p:nvSpPr>
          <p:spPr>
            <a:xfrm>
              <a:off x="88972" y="5354007"/>
              <a:ext cx="268531" cy="96382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pSp>
    </p:spTree>
    <p:extLst>
      <p:ext uri="{BB962C8B-B14F-4D97-AF65-F5344CB8AC3E}">
        <p14:creationId xmlns:p14="http://schemas.microsoft.com/office/powerpoint/2010/main" val="249858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92099" y="1408672"/>
            <a:ext cx="8294701" cy="827902"/>
          </a:xfrm>
        </p:spPr>
        <p:txBody>
          <a:bodyPr/>
          <a:lstStyle/>
          <a:p>
            <a:pPr algn="ctr"/>
            <a:r>
              <a:rPr lang="fr-CA" altLang="fr-FR" sz="3200" b="1" dirty="0" smtClean="0"/>
              <a:t>Problème de recherche</a:t>
            </a:r>
            <a:endParaRPr lang="fr-CA" altLang="fr-FR" sz="3200" b="1" dirty="0"/>
          </a:p>
        </p:txBody>
      </p:sp>
      <p:sp>
        <p:nvSpPr>
          <p:cNvPr id="77827" name="Rectangle 3"/>
          <p:cNvSpPr>
            <a:spLocks noGrp="1" noChangeArrowheads="1"/>
          </p:cNvSpPr>
          <p:nvPr>
            <p:ph type="body" idx="1"/>
          </p:nvPr>
        </p:nvSpPr>
        <p:spPr>
          <a:xfrm>
            <a:off x="392099" y="2236574"/>
            <a:ext cx="8294701" cy="4361934"/>
          </a:xfrm>
        </p:spPr>
        <p:txBody>
          <a:bodyPr>
            <a:normAutofit/>
          </a:bodyPr>
          <a:lstStyle/>
          <a:p>
            <a:pPr marL="355600" lvl="1" indent="0" algn="just">
              <a:lnSpc>
                <a:spcPct val="90000"/>
              </a:lnSpc>
              <a:buNone/>
            </a:pPr>
            <a:r>
              <a:rPr lang="fr-CA" altLang="fr-FR" dirty="0" smtClean="0"/>
              <a:t>C'est </a:t>
            </a:r>
            <a:r>
              <a:rPr lang="fr-CA" altLang="fr-FR" dirty="0"/>
              <a:t>une </a:t>
            </a:r>
            <a:r>
              <a:rPr lang="fr-CA" altLang="fr-FR" dirty="0">
                <a:solidFill>
                  <a:schemeClr val="accent5">
                    <a:lumMod val="75000"/>
                  </a:schemeClr>
                </a:solidFill>
              </a:rPr>
              <a:t>préoccupation</a:t>
            </a:r>
            <a:r>
              <a:rPr lang="fr-CA" altLang="fr-FR" dirty="0"/>
              <a:t> qui pousse le chercheur à </a:t>
            </a:r>
            <a:r>
              <a:rPr lang="fr-CA" altLang="fr-FR" dirty="0">
                <a:solidFill>
                  <a:schemeClr val="accent5">
                    <a:lumMod val="75000"/>
                  </a:schemeClr>
                </a:solidFill>
              </a:rPr>
              <a:t>l'investigation</a:t>
            </a:r>
            <a:r>
              <a:rPr lang="fr-CA" altLang="fr-FR" dirty="0"/>
              <a:t> dont le point de départ est </a:t>
            </a:r>
            <a:r>
              <a:rPr lang="fr-CA" altLang="fr-FR" dirty="0">
                <a:solidFill>
                  <a:schemeClr val="accent5">
                    <a:lumMod val="75000"/>
                  </a:schemeClr>
                </a:solidFill>
              </a:rPr>
              <a:t>l'intérêt du chercheur à trouver une réponse à un problème </a:t>
            </a:r>
            <a:r>
              <a:rPr lang="fr-CA" altLang="fr-FR" dirty="0"/>
              <a:t>ou bien du </a:t>
            </a:r>
            <a:r>
              <a:rPr lang="fr-CA" altLang="fr-FR" dirty="0">
                <a:solidFill>
                  <a:schemeClr val="accent5">
                    <a:lumMod val="75000"/>
                  </a:schemeClr>
                </a:solidFill>
              </a:rPr>
              <a:t>désir d'avancer dans la connaissance d'un sujet particulier</a:t>
            </a:r>
            <a:r>
              <a:rPr lang="fr-CA" altLang="fr-FR" dirty="0"/>
              <a:t>. </a:t>
            </a:r>
            <a:endParaRPr lang="fr-CA" altLang="fr-FR" dirty="0" smtClean="0"/>
          </a:p>
          <a:p>
            <a:pPr marL="355600" lvl="1" indent="0" algn="just">
              <a:lnSpc>
                <a:spcPct val="90000"/>
              </a:lnSpc>
              <a:buNone/>
            </a:pPr>
            <a:r>
              <a:rPr lang="fr-CA" altLang="fr-FR" dirty="0" smtClean="0"/>
              <a:t>(Fortin</a:t>
            </a:r>
            <a:r>
              <a:rPr lang="fr-CA" altLang="fr-FR" dirty="0"/>
              <a:t>, 1996). </a:t>
            </a:r>
            <a:endParaRPr lang="fr-CA" altLang="fr-FR" dirty="0" smtClean="0"/>
          </a:p>
          <a:p>
            <a:pPr marL="457200" lvl="1" indent="0">
              <a:lnSpc>
                <a:spcPct val="80000"/>
              </a:lnSpc>
              <a:buNone/>
            </a:pPr>
            <a:r>
              <a:rPr lang="fr-CA" altLang="fr-FR" dirty="0" smtClean="0"/>
              <a:t>- Le </a:t>
            </a:r>
            <a:r>
              <a:rPr lang="fr-CA" altLang="fr-FR" dirty="0"/>
              <a:t>problème </a:t>
            </a:r>
            <a:r>
              <a:rPr lang="fr-CA" altLang="fr-FR" dirty="0" smtClean="0"/>
              <a:t>doit être </a:t>
            </a:r>
            <a:r>
              <a:rPr lang="fr-CA" altLang="fr-FR" b="1" dirty="0" smtClean="0">
                <a:solidFill>
                  <a:schemeClr val="accent1"/>
                </a:solidFill>
              </a:rPr>
              <a:t>pertinent</a:t>
            </a:r>
            <a:r>
              <a:rPr lang="fr-CA" altLang="fr-FR" dirty="0" smtClean="0"/>
              <a:t> </a:t>
            </a:r>
            <a:r>
              <a:rPr lang="fr-CA" altLang="fr-FR" b="1" dirty="0">
                <a:solidFill>
                  <a:schemeClr val="accent1"/>
                </a:solidFill>
              </a:rPr>
              <a:t>sur le plan socio-éducatif et </a:t>
            </a:r>
            <a:r>
              <a:rPr lang="fr-CA" altLang="fr-FR" dirty="0"/>
              <a:t>sur</a:t>
            </a:r>
            <a:r>
              <a:rPr lang="fr-CA" altLang="fr-FR" b="1" dirty="0">
                <a:solidFill>
                  <a:schemeClr val="accent1"/>
                </a:solidFill>
              </a:rPr>
              <a:t> le plan </a:t>
            </a:r>
            <a:r>
              <a:rPr lang="fr-CA" altLang="fr-FR" b="1" dirty="0" smtClean="0">
                <a:solidFill>
                  <a:schemeClr val="accent1"/>
                </a:solidFill>
              </a:rPr>
              <a:t>scientifique.</a:t>
            </a:r>
            <a:endParaRPr lang="fr-CA" altLang="fr-FR" b="1" dirty="0">
              <a:solidFill>
                <a:schemeClr val="accent1"/>
              </a:solidFill>
            </a:endParaRPr>
          </a:p>
          <a:p>
            <a:pPr marL="457200" lvl="1" indent="0">
              <a:lnSpc>
                <a:spcPct val="80000"/>
              </a:lnSpc>
              <a:buNone/>
            </a:pPr>
            <a:r>
              <a:rPr lang="fr-CA" altLang="fr-FR" dirty="0" smtClean="0"/>
              <a:t>- On </a:t>
            </a:r>
            <a:r>
              <a:rPr lang="fr-CA" altLang="fr-FR" dirty="0"/>
              <a:t>peut résoudre ce problème de manière scientifique</a:t>
            </a:r>
            <a:r>
              <a:rPr lang="fr-CA" altLang="fr-FR" dirty="0" smtClean="0"/>
              <a:t>.</a:t>
            </a:r>
            <a:endParaRPr lang="fr-CA" altLang="fr-FR" dirty="0"/>
          </a:p>
        </p:txBody>
      </p:sp>
    </p:spTree>
    <p:extLst>
      <p:ext uri="{BB962C8B-B14F-4D97-AF65-F5344CB8AC3E}">
        <p14:creationId xmlns:p14="http://schemas.microsoft.com/office/powerpoint/2010/main" val="1392155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2099" y="1329435"/>
            <a:ext cx="8294701" cy="808284"/>
          </a:xfrm>
        </p:spPr>
        <p:txBody>
          <a:bodyPr>
            <a:normAutofit/>
          </a:bodyPr>
          <a:lstStyle/>
          <a:p>
            <a:pPr algn="ctr"/>
            <a:r>
              <a:rPr lang="fr-CA" sz="3200" dirty="0" smtClean="0"/>
              <a:t>Pertinence socio-éducative</a:t>
            </a:r>
            <a:endParaRPr lang="fr-CA" sz="3200" dirty="0"/>
          </a:p>
        </p:txBody>
      </p:sp>
      <p:sp>
        <p:nvSpPr>
          <p:cNvPr id="3" name="Espace réservé du contenu 2"/>
          <p:cNvSpPr>
            <a:spLocks noGrp="1"/>
          </p:cNvSpPr>
          <p:nvPr>
            <p:ph idx="1"/>
          </p:nvPr>
        </p:nvSpPr>
        <p:spPr>
          <a:xfrm>
            <a:off x="392099" y="2273643"/>
            <a:ext cx="8294701" cy="4127157"/>
          </a:xfrm>
        </p:spPr>
        <p:txBody>
          <a:bodyPr>
            <a:normAutofit fontScale="85000" lnSpcReduction="20000"/>
          </a:bodyPr>
          <a:lstStyle/>
          <a:p>
            <a:pPr marL="0" indent="0">
              <a:buNone/>
            </a:pPr>
            <a:r>
              <a:rPr lang="fr-CA" dirty="0" smtClean="0"/>
              <a:t>Elle est établie en montrant comment la recherche peut répondre aux préoccupations des praticiens (enseignants, formateurs, conseillers pédagogiques, concepteurs de manuels, etc.) ou des décideurs (gouvernement, …) concernés par le sujet de recherche.</a:t>
            </a:r>
          </a:p>
          <a:p>
            <a:pPr marL="0" indent="0">
              <a:buNone/>
            </a:pPr>
            <a:r>
              <a:rPr lang="fr-CA" dirty="0" smtClean="0"/>
              <a:t>Cela peut être fait en se référant à des textes citant des témoignages de praticiens ou à des écrits professionnels (revues professionnelles) et institutionnels (documents du ministère, du conseil supérieur de l’éducation, ….)  (Chevrier, 2003)</a:t>
            </a:r>
            <a:endParaRPr lang="fr-CA" dirty="0"/>
          </a:p>
        </p:txBody>
      </p:sp>
    </p:spTree>
    <p:extLst>
      <p:ext uri="{BB962C8B-B14F-4D97-AF65-F5344CB8AC3E}">
        <p14:creationId xmlns:p14="http://schemas.microsoft.com/office/powerpoint/2010/main" val="3658190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2099" y="1477716"/>
            <a:ext cx="8294701" cy="894781"/>
          </a:xfrm>
        </p:spPr>
        <p:txBody>
          <a:bodyPr>
            <a:normAutofit/>
          </a:bodyPr>
          <a:lstStyle/>
          <a:p>
            <a:pPr algn="ctr"/>
            <a:r>
              <a:rPr lang="fr-CA" sz="3200" dirty="0" smtClean="0"/>
              <a:t>La pertinence scientifique</a:t>
            </a:r>
            <a:endParaRPr lang="fr-CA" sz="3200" dirty="0"/>
          </a:p>
        </p:txBody>
      </p:sp>
      <p:sp>
        <p:nvSpPr>
          <p:cNvPr id="4" name="Espace réservé du contenu 3"/>
          <p:cNvSpPr>
            <a:spLocks noGrp="1"/>
          </p:cNvSpPr>
          <p:nvPr>
            <p:ph idx="1"/>
          </p:nvPr>
        </p:nvSpPr>
        <p:spPr>
          <a:xfrm>
            <a:off x="392099" y="2372498"/>
            <a:ext cx="8294701" cy="4485502"/>
          </a:xfrm>
        </p:spPr>
        <p:txBody>
          <a:bodyPr>
            <a:normAutofit fontScale="92500" lnSpcReduction="20000"/>
          </a:bodyPr>
          <a:lstStyle/>
          <a:p>
            <a:r>
              <a:rPr lang="fr-CA" dirty="0" smtClean="0"/>
              <a:t>Elle s’établit en montrant comment la recherche s’inscrit dans les préoccupations des chercheurs.</a:t>
            </a:r>
          </a:p>
          <a:p>
            <a:r>
              <a:rPr lang="fr-CA" dirty="0" smtClean="0"/>
              <a:t>Cela peut être fait en soulignant l’intérêt des chercheurs pour le sujet (nombre de recherches, récentes, sujet de discussion dans des forums nationaux, internationaux); en montrant comment l’étude de ce sujet a contribué à l’avancement des connaissances jusqu’ici et en insistant sur l’apport nouveau de la recherche aux connaissances.</a:t>
            </a:r>
          </a:p>
        </p:txBody>
      </p:sp>
    </p:spTree>
    <p:extLst>
      <p:ext uri="{BB962C8B-B14F-4D97-AF65-F5344CB8AC3E}">
        <p14:creationId xmlns:p14="http://schemas.microsoft.com/office/powerpoint/2010/main" val="347663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2099" y="1618736"/>
            <a:ext cx="8294701" cy="4535034"/>
          </a:xfrm>
        </p:spPr>
        <p:txBody>
          <a:bodyPr>
            <a:normAutofit/>
          </a:bodyPr>
          <a:lstStyle/>
          <a:p>
            <a:r>
              <a:rPr lang="fr-CA" sz="2800" dirty="0"/>
              <a:t>Une recherche sera jugée pertinente dans la mesure où elle réussira à établir un rapport solide entre le déjà connu </a:t>
            </a:r>
            <a:r>
              <a:rPr lang="fr-CA" sz="2800" dirty="0" smtClean="0"/>
              <a:t> </a:t>
            </a:r>
            <a:r>
              <a:rPr lang="fr-CA" sz="2800" dirty="0"/>
              <a:t>et ce qui est jusqu’alors inconnu (que ce soit pour le </a:t>
            </a:r>
            <a:r>
              <a:rPr lang="fr-CA" sz="2800" dirty="0" smtClean="0"/>
              <a:t>prolonger, l’opposer, ou </a:t>
            </a:r>
            <a:r>
              <a:rPr lang="fr-CA" sz="2800" dirty="0"/>
              <a:t>pour </a:t>
            </a:r>
            <a:r>
              <a:rPr lang="fr-CA" sz="2800" dirty="0" smtClean="0"/>
              <a:t>en apporter </a:t>
            </a:r>
            <a:r>
              <a:rPr lang="fr-CA" sz="2800" dirty="0"/>
              <a:t>une nouvelle perspective)</a:t>
            </a:r>
          </a:p>
          <a:p>
            <a:r>
              <a:rPr lang="fr-CA" sz="2800" dirty="0"/>
              <a:t>Il est important de positionner la recherche par rapport au savoir collectif.  (Chevrier, 2003)</a:t>
            </a:r>
          </a:p>
          <a:p>
            <a:endParaRPr lang="fr-CA" sz="2800" dirty="0"/>
          </a:p>
        </p:txBody>
      </p:sp>
    </p:spTree>
    <p:extLst>
      <p:ext uri="{BB962C8B-B14F-4D97-AF65-F5344CB8AC3E}">
        <p14:creationId xmlns:p14="http://schemas.microsoft.com/office/powerpoint/2010/main" val="166371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14400" y="1220788"/>
            <a:ext cx="7772400" cy="684212"/>
          </a:xfrm>
        </p:spPr>
        <p:txBody>
          <a:bodyPr>
            <a:normAutofit/>
          </a:bodyPr>
          <a:lstStyle/>
          <a:p>
            <a:r>
              <a:rPr lang="fr-CA" altLang="fr-FR" sz="3200" dirty="0"/>
              <a:t>Source du problème de recherche</a:t>
            </a:r>
          </a:p>
        </p:txBody>
      </p:sp>
      <p:sp>
        <p:nvSpPr>
          <p:cNvPr id="29699" name="Rectangle 3"/>
          <p:cNvSpPr>
            <a:spLocks noGrp="1" noChangeArrowheads="1"/>
          </p:cNvSpPr>
          <p:nvPr>
            <p:ph type="body" idx="1"/>
          </p:nvPr>
        </p:nvSpPr>
        <p:spPr>
          <a:xfrm>
            <a:off x="611188" y="1905000"/>
            <a:ext cx="8228012" cy="4572000"/>
          </a:xfrm>
        </p:spPr>
        <p:txBody>
          <a:bodyPr/>
          <a:lstStyle/>
          <a:p>
            <a:pPr>
              <a:lnSpc>
                <a:spcPct val="90000"/>
              </a:lnSpc>
            </a:pPr>
            <a:r>
              <a:rPr lang="fr-FR" altLang="fr-FR" sz="2400" dirty="0">
                <a:solidFill>
                  <a:schemeClr val="accent5">
                    <a:lumMod val="75000"/>
                  </a:schemeClr>
                </a:solidFill>
              </a:rPr>
              <a:t>Une question, un malaise, une préoccupation en rapport avec un domaine d'intérêt </a:t>
            </a:r>
            <a:r>
              <a:rPr lang="fr-FR" altLang="fr-FR" sz="2400" dirty="0"/>
              <a:t>pour le </a:t>
            </a:r>
            <a:r>
              <a:rPr lang="fr-FR" altLang="fr-FR" sz="2400" dirty="0" smtClean="0"/>
              <a:t>formateur-chercheur </a:t>
            </a:r>
            <a:r>
              <a:rPr lang="fr-FR" altLang="fr-FR" sz="2400" dirty="0"/>
              <a:t>et </a:t>
            </a:r>
            <a:r>
              <a:rPr lang="fr-FR" altLang="fr-FR" sz="2400" dirty="0">
                <a:solidFill>
                  <a:schemeClr val="accent5">
                    <a:lumMod val="75000"/>
                  </a:schemeClr>
                </a:solidFill>
              </a:rPr>
              <a:t>pertinent </a:t>
            </a:r>
            <a:r>
              <a:rPr lang="fr-FR" altLang="fr-FR" sz="2400" dirty="0"/>
              <a:t>pour la pratique et pour l’avancement de la connaissance. </a:t>
            </a:r>
          </a:p>
          <a:p>
            <a:pPr>
              <a:lnSpc>
                <a:spcPct val="90000"/>
              </a:lnSpc>
            </a:pPr>
            <a:r>
              <a:rPr lang="fr-FR" altLang="fr-FR" sz="2400" dirty="0"/>
              <a:t>Un problème de recherche peut être identifié à travers </a:t>
            </a:r>
            <a:r>
              <a:rPr lang="fr-FR" altLang="fr-FR" sz="2400" dirty="0">
                <a:solidFill>
                  <a:schemeClr val="accent5">
                    <a:lumMod val="75000"/>
                  </a:schemeClr>
                </a:solidFill>
              </a:rPr>
              <a:t>l'observation, les expériences professionnelles, les écrits de recherche et les </a:t>
            </a:r>
            <a:r>
              <a:rPr lang="fr-FR" altLang="fr-FR" sz="2400" dirty="0" smtClean="0">
                <a:solidFill>
                  <a:schemeClr val="accent5">
                    <a:lumMod val="75000"/>
                  </a:schemeClr>
                </a:solidFill>
              </a:rPr>
              <a:t>théories</a:t>
            </a:r>
            <a:r>
              <a:rPr lang="fr-CA" altLang="fr-FR" sz="2400" dirty="0"/>
              <a:t>.</a:t>
            </a:r>
          </a:p>
          <a:p>
            <a:pPr>
              <a:lnSpc>
                <a:spcPct val="90000"/>
              </a:lnSpc>
            </a:pPr>
            <a:r>
              <a:rPr lang="fr-FR" altLang="fr-FR" sz="2400" dirty="0"/>
              <a:t>La revue des écrits permet de </a:t>
            </a:r>
            <a:r>
              <a:rPr lang="fr-FR" altLang="fr-FR" sz="2400" dirty="0">
                <a:solidFill>
                  <a:schemeClr val="accent5">
                    <a:lumMod val="75000"/>
                  </a:schemeClr>
                </a:solidFill>
              </a:rPr>
              <a:t>faire le point sur le problème</a:t>
            </a:r>
            <a:r>
              <a:rPr lang="fr-FR" altLang="fr-FR" sz="2400" i="1" dirty="0">
                <a:solidFill>
                  <a:schemeClr val="accent5">
                    <a:lumMod val="75000"/>
                  </a:schemeClr>
                </a:solidFill>
              </a:rPr>
              <a:t> </a:t>
            </a:r>
            <a:r>
              <a:rPr lang="fr-FR" altLang="fr-FR" sz="2400" dirty="0"/>
              <a:t>et sur les connaissances s'y rapportant, </a:t>
            </a:r>
            <a:r>
              <a:rPr lang="fr-FR" altLang="fr-FR" sz="2400" dirty="0">
                <a:solidFill>
                  <a:schemeClr val="accent5">
                    <a:lumMod val="75000"/>
                  </a:schemeClr>
                </a:solidFill>
              </a:rPr>
              <a:t>d'identifier des théories </a:t>
            </a:r>
            <a:r>
              <a:rPr lang="fr-FR" altLang="fr-FR" sz="2400" dirty="0"/>
              <a:t>et </a:t>
            </a:r>
            <a:r>
              <a:rPr lang="fr-FR" altLang="fr-FR" sz="2400" dirty="0">
                <a:solidFill>
                  <a:schemeClr val="accent5">
                    <a:lumMod val="75000"/>
                  </a:schemeClr>
                </a:solidFill>
              </a:rPr>
              <a:t>des concepts pertinents </a:t>
            </a:r>
            <a:r>
              <a:rPr lang="fr-FR" altLang="fr-FR" sz="2400" dirty="0"/>
              <a:t>à la compréhension du problème, de </a:t>
            </a:r>
            <a:r>
              <a:rPr lang="fr-FR" altLang="fr-FR" sz="2400" dirty="0">
                <a:solidFill>
                  <a:schemeClr val="accent5">
                    <a:lumMod val="75000"/>
                  </a:schemeClr>
                </a:solidFill>
              </a:rPr>
              <a:t>voir quelles méthodes </a:t>
            </a:r>
            <a:r>
              <a:rPr lang="fr-FR" altLang="fr-FR" sz="2400" dirty="0"/>
              <a:t>de recherche </a:t>
            </a:r>
            <a:r>
              <a:rPr lang="fr-FR" altLang="fr-FR" sz="2400" dirty="0" smtClean="0"/>
              <a:t>ont </a:t>
            </a:r>
            <a:r>
              <a:rPr lang="fr-FR" altLang="fr-FR" sz="2400" dirty="0"/>
              <a:t>été </a:t>
            </a:r>
            <a:r>
              <a:rPr lang="fr-FR" altLang="fr-FR" sz="2400" dirty="0" smtClean="0">
                <a:solidFill>
                  <a:schemeClr val="accent5">
                    <a:lumMod val="75000"/>
                  </a:schemeClr>
                </a:solidFill>
              </a:rPr>
              <a:t>utilisées </a:t>
            </a:r>
            <a:r>
              <a:rPr lang="fr-FR" altLang="fr-FR" sz="2400" dirty="0"/>
              <a:t>par d'autres chercheurs. </a:t>
            </a:r>
            <a:endParaRPr lang="fr-CA" altLang="fr-FR" sz="2400" dirty="0"/>
          </a:p>
        </p:txBody>
      </p:sp>
    </p:spTree>
    <p:extLst>
      <p:ext uri="{BB962C8B-B14F-4D97-AF65-F5344CB8AC3E}">
        <p14:creationId xmlns:p14="http://schemas.microsoft.com/office/powerpoint/2010/main" val="369771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2099" y="1354148"/>
            <a:ext cx="8294701" cy="1143000"/>
          </a:xfrm>
        </p:spPr>
        <p:txBody>
          <a:bodyPr>
            <a:normAutofit/>
          </a:bodyPr>
          <a:lstStyle/>
          <a:p>
            <a:pPr algn="ctr"/>
            <a:r>
              <a:rPr lang="fr-CA" sz="3200" dirty="0" smtClean="0"/>
              <a:t>Définir un problème de recherche</a:t>
            </a:r>
            <a:endParaRPr lang="fr-CA" sz="3200" dirty="0"/>
          </a:p>
        </p:txBody>
      </p:sp>
      <p:sp>
        <p:nvSpPr>
          <p:cNvPr id="3" name="Espace réservé du contenu 2"/>
          <p:cNvSpPr>
            <a:spLocks noGrp="1"/>
          </p:cNvSpPr>
          <p:nvPr>
            <p:ph idx="1"/>
          </p:nvPr>
        </p:nvSpPr>
        <p:spPr>
          <a:xfrm>
            <a:off x="392099" y="2497148"/>
            <a:ext cx="8628333" cy="3891295"/>
          </a:xfrm>
        </p:spPr>
        <p:txBody>
          <a:bodyPr>
            <a:noAutofit/>
          </a:bodyPr>
          <a:lstStyle/>
          <a:p>
            <a:pPr marL="0" lvl="1" indent="0" algn="just">
              <a:buNone/>
            </a:pPr>
            <a:r>
              <a:rPr lang="fr-CA" altLang="fr-FR" sz="3200" dirty="0" smtClean="0"/>
              <a:t>Définir </a:t>
            </a:r>
            <a:r>
              <a:rPr lang="fr-CA" altLang="fr-FR" sz="3200" dirty="0"/>
              <a:t>le phénomène à travers une </a:t>
            </a:r>
            <a:r>
              <a:rPr lang="fr-CA" altLang="fr-FR" sz="3200" dirty="0">
                <a:solidFill>
                  <a:schemeClr val="accent1"/>
                </a:solidFill>
              </a:rPr>
              <a:t>progression logique </a:t>
            </a:r>
            <a:r>
              <a:rPr lang="fr-CA" altLang="fr-FR" sz="3200" dirty="0"/>
              <a:t>d'éléments, de relations, </a:t>
            </a:r>
            <a:r>
              <a:rPr lang="fr-CA" altLang="fr-FR" sz="3200" dirty="0">
                <a:solidFill>
                  <a:schemeClr val="accent1"/>
                </a:solidFill>
              </a:rPr>
              <a:t>d'arguments et de faits</a:t>
            </a:r>
            <a:r>
              <a:rPr lang="fr-CA" altLang="fr-FR" sz="3200" dirty="0"/>
              <a:t>. Le problème présente le domaine, explique son importance, condense les </a:t>
            </a:r>
            <a:r>
              <a:rPr lang="fr-CA" altLang="fr-FR" sz="3200" dirty="0">
                <a:solidFill>
                  <a:schemeClr val="accent1"/>
                </a:solidFill>
              </a:rPr>
              <a:t>données factuelles </a:t>
            </a:r>
            <a:r>
              <a:rPr lang="fr-CA" altLang="fr-FR" sz="3200" dirty="0"/>
              <a:t>et les </a:t>
            </a:r>
            <a:r>
              <a:rPr lang="fr-CA" altLang="fr-FR" sz="3200" dirty="0">
                <a:solidFill>
                  <a:schemeClr val="accent1"/>
                </a:solidFill>
              </a:rPr>
              <a:t>théories existantes </a:t>
            </a:r>
            <a:r>
              <a:rPr lang="fr-CA" altLang="fr-FR" sz="3200" dirty="0"/>
              <a:t>dans le domaine </a:t>
            </a:r>
            <a:r>
              <a:rPr lang="fr-CA" altLang="fr-FR" sz="3200" dirty="0">
                <a:solidFill>
                  <a:schemeClr val="accent1"/>
                </a:solidFill>
              </a:rPr>
              <a:t>et justifie le choix de l'objet de l'étude</a:t>
            </a:r>
            <a:r>
              <a:rPr lang="fr-CA" altLang="fr-FR" sz="3200" dirty="0"/>
              <a:t>.</a:t>
            </a:r>
          </a:p>
          <a:p>
            <a:pPr algn="just"/>
            <a:endParaRPr lang="fr-CA" dirty="0"/>
          </a:p>
        </p:txBody>
      </p:sp>
    </p:spTree>
    <p:extLst>
      <p:ext uri="{BB962C8B-B14F-4D97-AF65-F5344CB8AC3E}">
        <p14:creationId xmlns:p14="http://schemas.microsoft.com/office/powerpoint/2010/main" val="63265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9750" y="1275751"/>
            <a:ext cx="8229600" cy="1143000"/>
          </a:xfrm>
        </p:spPr>
        <p:txBody>
          <a:bodyPr>
            <a:normAutofit/>
          </a:bodyPr>
          <a:lstStyle/>
          <a:p>
            <a:pPr algn="ctr"/>
            <a:r>
              <a:rPr lang="fr-CA" altLang="fr-FR" sz="3200" dirty="0" smtClean="0"/>
              <a:t>Ne pas confonde avec un </a:t>
            </a:r>
            <a:r>
              <a:rPr lang="fr-CA" altLang="fr-FR" sz="3200" dirty="0"/>
              <a:t>problème </a:t>
            </a:r>
            <a:r>
              <a:rPr lang="fr-CA" altLang="fr-FR" sz="3200" dirty="0" smtClean="0"/>
              <a:t>pratique</a:t>
            </a:r>
            <a:endParaRPr lang="fr-CA" altLang="fr-FR" sz="3200" dirty="0"/>
          </a:p>
        </p:txBody>
      </p:sp>
      <p:sp>
        <p:nvSpPr>
          <p:cNvPr id="30723" name="Rectangle 3"/>
          <p:cNvSpPr>
            <a:spLocks noGrp="1" noChangeArrowheads="1"/>
          </p:cNvSpPr>
          <p:nvPr>
            <p:ph type="body" idx="1"/>
          </p:nvPr>
        </p:nvSpPr>
        <p:spPr>
          <a:xfrm>
            <a:off x="160638" y="2505248"/>
            <a:ext cx="8983362" cy="4352752"/>
          </a:xfrm>
        </p:spPr>
        <p:txBody>
          <a:bodyPr>
            <a:normAutofit/>
          </a:bodyPr>
          <a:lstStyle/>
          <a:p>
            <a:pPr>
              <a:lnSpc>
                <a:spcPct val="90000"/>
              </a:lnSpc>
            </a:pPr>
            <a:r>
              <a:rPr lang="fr-CA" altLang="fr-FR" sz="2400" dirty="0"/>
              <a:t>Un problème pratique est un problème qui peut </a:t>
            </a:r>
            <a:r>
              <a:rPr lang="fr-CA" altLang="fr-FR" sz="2400" b="1" dirty="0"/>
              <a:t>naître</a:t>
            </a:r>
            <a:r>
              <a:rPr lang="fr-CA" altLang="fr-FR" sz="2400" dirty="0"/>
              <a:t> </a:t>
            </a:r>
            <a:r>
              <a:rPr lang="fr-CA" altLang="fr-FR" sz="2400" b="1" dirty="0"/>
              <a:t>d’u</a:t>
            </a:r>
            <a:r>
              <a:rPr lang="fr-FR" altLang="fr-FR" sz="2400" b="1" dirty="0"/>
              <a:t>ne question, d’un malaise, d’une préoccupation en rapport avec un domaine d'intérêt</a:t>
            </a:r>
            <a:r>
              <a:rPr lang="fr-FR" altLang="fr-FR" sz="2400" dirty="0"/>
              <a:t> pour le </a:t>
            </a:r>
            <a:r>
              <a:rPr lang="fr-FR" altLang="fr-FR" sz="2400" dirty="0" smtClean="0"/>
              <a:t>formateur-chercheur</a:t>
            </a:r>
            <a:r>
              <a:rPr lang="fr-FR" altLang="fr-FR" sz="2400" dirty="0"/>
              <a:t>, mais il </a:t>
            </a:r>
            <a:r>
              <a:rPr lang="fr-FR" altLang="fr-FR" sz="2400" dirty="0">
                <a:solidFill>
                  <a:schemeClr val="accent5">
                    <a:lumMod val="75000"/>
                  </a:schemeClr>
                </a:solidFill>
              </a:rPr>
              <a:t>manque de </a:t>
            </a:r>
            <a:r>
              <a:rPr lang="fr-FR" altLang="fr-FR" sz="2400" dirty="0" smtClean="0">
                <a:solidFill>
                  <a:schemeClr val="accent5">
                    <a:lumMod val="75000"/>
                  </a:schemeClr>
                </a:solidFill>
              </a:rPr>
              <a:t>précision</a:t>
            </a:r>
            <a:r>
              <a:rPr lang="fr-FR" altLang="fr-FR" sz="2400" dirty="0" smtClean="0"/>
              <a:t> et, souvent, </a:t>
            </a:r>
            <a:r>
              <a:rPr lang="fr-FR" altLang="fr-FR" sz="2400" dirty="0" smtClean="0">
                <a:solidFill>
                  <a:schemeClr val="accent5">
                    <a:lumMod val="75000"/>
                  </a:schemeClr>
                </a:solidFill>
              </a:rPr>
              <a:t>de pertinence</a:t>
            </a:r>
            <a:r>
              <a:rPr lang="fr-FR" altLang="fr-FR" sz="2400" dirty="0"/>
              <a:t> </a:t>
            </a:r>
            <a:r>
              <a:rPr lang="fr-FR" altLang="fr-FR" sz="2400" dirty="0" smtClean="0">
                <a:solidFill>
                  <a:schemeClr val="accent1"/>
                </a:solidFill>
              </a:rPr>
              <a:t>scientifique</a:t>
            </a:r>
            <a:r>
              <a:rPr lang="fr-FR" altLang="fr-FR" sz="2400" dirty="0">
                <a:solidFill>
                  <a:schemeClr val="accent1"/>
                </a:solidFill>
              </a:rPr>
              <a:t>.</a:t>
            </a:r>
          </a:p>
          <a:p>
            <a:pPr>
              <a:lnSpc>
                <a:spcPct val="90000"/>
              </a:lnSpc>
            </a:pPr>
            <a:r>
              <a:rPr lang="fr-FR" altLang="fr-FR" sz="2400" dirty="0"/>
              <a:t>Exemples: </a:t>
            </a:r>
          </a:p>
          <a:p>
            <a:pPr lvl="1">
              <a:lnSpc>
                <a:spcPct val="90000"/>
              </a:lnSpc>
            </a:pPr>
            <a:r>
              <a:rPr lang="fr-FR" altLang="fr-FR" sz="2200" dirty="0" smtClean="0"/>
              <a:t>Manque de motivation des élèves dans </a:t>
            </a:r>
            <a:r>
              <a:rPr lang="fr-FR" altLang="fr-FR" sz="2200" dirty="0"/>
              <a:t>les cours </a:t>
            </a:r>
            <a:r>
              <a:rPr lang="fr-FR" altLang="fr-FR" sz="2200" dirty="0" smtClean="0"/>
              <a:t>d’algèbre;</a:t>
            </a:r>
            <a:endParaRPr lang="fr-FR" altLang="fr-FR" sz="2200" dirty="0"/>
          </a:p>
          <a:p>
            <a:pPr lvl="1">
              <a:lnSpc>
                <a:spcPct val="90000"/>
              </a:lnSpc>
            </a:pPr>
            <a:r>
              <a:rPr lang="fr-FR" altLang="fr-FR" sz="2200" dirty="0"/>
              <a:t>Les élèves éprouvent des difficultés dans la résolution de problèmes </a:t>
            </a:r>
            <a:r>
              <a:rPr lang="fr-FR" altLang="fr-FR" sz="2200" dirty="0" smtClean="0"/>
              <a:t>mathématiques.</a:t>
            </a:r>
          </a:p>
          <a:p>
            <a:pPr lvl="1">
              <a:lnSpc>
                <a:spcPct val="90000"/>
              </a:lnSpc>
            </a:pPr>
            <a:r>
              <a:rPr lang="fr-FR" altLang="fr-FR" sz="2200" dirty="0" smtClean="0"/>
              <a:t>Les élèves éprouvent des difficultés à comprendre les problèmes mathématiques écrits (textes longs, d’examens du MELS).</a:t>
            </a:r>
          </a:p>
          <a:p>
            <a:pPr>
              <a:lnSpc>
                <a:spcPct val="90000"/>
              </a:lnSpc>
            </a:pPr>
            <a:r>
              <a:rPr lang="fr-FR" altLang="fr-FR" sz="2600" dirty="0" smtClean="0"/>
              <a:t>N.B. Un problème pratique peut être le point de départ de la construction d’un problème de recherche</a:t>
            </a:r>
          </a:p>
          <a:p>
            <a:pPr lvl="1">
              <a:lnSpc>
                <a:spcPct val="90000"/>
              </a:lnSpc>
            </a:pPr>
            <a:endParaRPr lang="fr-CA" altLang="fr-FR" sz="2200" dirty="0"/>
          </a:p>
        </p:txBody>
      </p:sp>
    </p:spTree>
    <p:extLst>
      <p:ext uri="{BB962C8B-B14F-4D97-AF65-F5344CB8AC3E}">
        <p14:creationId xmlns:p14="http://schemas.microsoft.com/office/powerpoint/2010/main" val="181611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04800" y="161925"/>
            <a:ext cx="8534400" cy="735013"/>
          </a:xfrm>
        </p:spPr>
        <p:txBody>
          <a:bodyPr/>
          <a:lstStyle/>
          <a:p>
            <a:pPr algn="ctr"/>
            <a:r>
              <a:rPr lang="fr-CA" altLang="fr-FR" sz="3400"/>
              <a:t>Exemple de problème de recherche:</a:t>
            </a:r>
            <a:endParaRPr lang="fr-CA" altLang="fr-FR" sz="3400" u="sng"/>
          </a:p>
        </p:txBody>
      </p:sp>
      <p:sp>
        <p:nvSpPr>
          <p:cNvPr id="31747" name="Rectangle 3"/>
          <p:cNvSpPr>
            <a:spLocks noGrp="1" noChangeArrowheads="1"/>
          </p:cNvSpPr>
          <p:nvPr>
            <p:ph type="body" idx="1"/>
          </p:nvPr>
        </p:nvSpPr>
        <p:spPr>
          <a:xfrm>
            <a:off x="300038" y="1680519"/>
            <a:ext cx="8539162" cy="4896494"/>
          </a:xfrm>
          <a:solidFill>
            <a:schemeClr val="bg1"/>
          </a:solidFill>
          <a:ln w="12700">
            <a:solidFill>
              <a:schemeClr val="tx2"/>
            </a:solidFill>
            <a:miter lim="800000"/>
            <a:headEnd/>
            <a:tailEnd/>
          </a:ln>
        </p:spPr>
        <p:txBody>
          <a:bodyPr>
            <a:noAutofit/>
          </a:bodyPr>
          <a:lstStyle/>
          <a:p>
            <a:pPr algn="ctr">
              <a:lnSpc>
                <a:spcPct val="80000"/>
              </a:lnSpc>
              <a:buFont typeface="Wingdings" pitchFamily="2" charset="2"/>
              <a:buNone/>
            </a:pPr>
            <a:r>
              <a:rPr lang="fr-CA" altLang="fr-FR" sz="2400" dirty="0"/>
              <a:t>	</a:t>
            </a:r>
            <a:r>
              <a:rPr lang="fr-CA" altLang="fr-FR" sz="2400" i="1" dirty="0" smtClean="0"/>
              <a:t>Le </a:t>
            </a:r>
            <a:r>
              <a:rPr lang="fr-CA" altLang="fr-FR" sz="2400" i="1" dirty="0"/>
              <a:t>développement de la pensée algébrique </a:t>
            </a:r>
            <a:r>
              <a:rPr lang="fr-CA" altLang="fr-FR" sz="2400" i="1" dirty="0" smtClean="0"/>
              <a:t>chez </a:t>
            </a:r>
            <a:r>
              <a:rPr lang="fr-CA" altLang="fr-FR" sz="2400" i="1" dirty="0"/>
              <a:t>des </a:t>
            </a:r>
            <a:r>
              <a:rPr lang="fr-CA" altLang="fr-FR" sz="2400" i="1" dirty="0" smtClean="0"/>
              <a:t>élèves </a:t>
            </a:r>
            <a:r>
              <a:rPr lang="fr-CA" altLang="fr-FR" sz="2400" i="1" dirty="0"/>
              <a:t>en difficulté d’apprentissage </a:t>
            </a:r>
            <a:r>
              <a:rPr lang="fr-CA" altLang="fr-FR" sz="2400" i="1" dirty="0" smtClean="0"/>
              <a:t>intégrés </a:t>
            </a:r>
            <a:r>
              <a:rPr lang="fr-CA" altLang="fr-FR" sz="2400" i="1" dirty="0"/>
              <a:t>à la classe ordinaire au secondaire</a:t>
            </a:r>
            <a:endParaRPr lang="fr-CA" altLang="fr-FR" sz="2400" dirty="0"/>
          </a:p>
          <a:p>
            <a:pPr>
              <a:lnSpc>
                <a:spcPct val="80000"/>
              </a:lnSpc>
              <a:buFont typeface="Wingdings" pitchFamily="2" charset="2"/>
              <a:buNone/>
            </a:pPr>
            <a:endParaRPr lang="fr-CA" altLang="fr-FR" sz="2400" dirty="0"/>
          </a:p>
          <a:p>
            <a:pPr>
              <a:lnSpc>
                <a:spcPct val="80000"/>
              </a:lnSpc>
              <a:buFont typeface="Wingdings" pitchFamily="2" charset="2"/>
              <a:buChar char="§"/>
            </a:pPr>
            <a:r>
              <a:rPr lang="fr-CA" altLang="fr-FR" sz="2400" dirty="0"/>
              <a:t>La diplomation des élèves en difficulté d’apprentissage pose un problème sérieux (MEQ, 1999</a:t>
            </a:r>
            <a:r>
              <a:rPr lang="fr-CA" altLang="fr-FR" sz="2400" dirty="0" smtClean="0"/>
              <a:t>). </a:t>
            </a:r>
            <a:r>
              <a:rPr lang="fr-CA" altLang="fr-FR" sz="2400" dirty="0" smtClean="0">
                <a:solidFill>
                  <a:schemeClr val="tx1">
                    <a:lumMod val="50000"/>
                    <a:lumOff val="50000"/>
                  </a:schemeClr>
                </a:solidFill>
              </a:rPr>
              <a:t>Appuyer par des statistiques</a:t>
            </a:r>
            <a:endParaRPr lang="fr-CA" altLang="fr-FR" sz="2400" dirty="0">
              <a:solidFill>
                <a:schemeClr val="tx1">
                  <a:lumMod val="50000"/>
                  <a:lumOff val="50000"/>
                </a:schemeClr>
              </a:solidFill>
            </a:endParaRPr>
          </a:p>
          <a:p>
            <a:pPr>
              <a:lnSpc>
                <a:spcPct val="80000"/>
              </a:lnSpc>
              <a:buFont typeface="Wingdings" pitchFamily="2" charset="2"/>
              <a:buChar char="§"/>
            </a:pPr>
            <a:r>
              <a:rPr lang="fr-CA" altLang="fr-FR" sz="2400" dirty="0"/>
              <a:t>En 1999, le MEQ a affiché clairement la volonté de privilégier l’intégration de ces élèves dans les classes ordinaires.</a:t>
            </a:r>
          </a:p>
          <a:p>
            <a:pPr>
              <a:lnSpc>
                <a:spcPct val="80000"/>
              </a:lnSpc>
              <a:buFont typeface="Wingdings" pitchFamily="2" charset="2"/>
              <a:buChar char="§"/>
            </a:pPr>
            <a:r>
              <a:rPr lang="fr-CA" altLang="fr-FR" sz="2400" dirty="0"/>
              <a:t>La majorité des enseignants sont en faveur de l’intégration, mais ils estiment être démunis et peu soutenus dans ce sens (Bridges,1998). </a:t>
            </a:r>
          </a:p>
        </p:txBody>
      </p:sp>
    </p:spTree>
    <p:extLst>
      <p:ext uri="{BB962C8B-B14F-4D97-AF65-F5344CB8AC3E}">
        <p14:creationId xmlns:p14="http://schemas.microsoft.com/office/powerpoint/2010/main" val="1548978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2099" y="1569308"/>
            <a:ext cx="8591263" cy="4584461"/>
          </a:xfrm>
        </p:spPr>
        <p:txBody>
          <a:bodyPr>
            <a:normAutofit/>
          </a:bodyPr>
          <a:lstStyle/>
          <a:p>
            <a:pPr>
              <a:lnSpc>
                <a:spcPct val="80000"/>
              </a:lnSpc>
              <a:buFont typeface="Wingdings" pitchFamily="2" charset="2"/>
              <a:buChar char="§"/>
            </a:pPr>
            <a:endParaRPr lang="fr-CA" altLang="fr-FR" sz="2400" dirty="0" smtClean="0"/>
          </a:p>
          <a:p>
            <a:pPr>
              <a:lnSpc>
                <a:spcPct val="80000"/>
              </a:lnSpc>
              <a:buFont typeface="Wingdings" pitchFamily="2" charset="2"/>
              <a:buChar char="§"/>
            </a:pPr>
            <a:r>
              <a:rPr lang="fr-CA" altLang="fr-FR" sz="2400" dirty="0"/>
              <a:t>Peu d’initiatives de la part des universités pour étudier cette problématique (Bridges, 1999; CSE; 1996).</a:t>
            </a:r>
          </a:p>
          <a:p>
            <a:pPr>
              <a:lnSpc>
                <a:spcPct val="80000"/>
              </a:lnSpc>
              <a:buFont typeface="Wingdings" pitchFamily="2" charset="2"/>
              <a:buChar char="§"/>
            </a:pPr>
            <a:r>
              <a:rPr lang="fr-CA" altLang="fr-FR" sz="2400" dirty="0" smtClean="0"/>
              <a:t>Depuis </a:t>
            </a:r>
            <a:r>
              <a:rPr lang="fr-CA" altLang="fr-FR" sz="2400" dirty="0"/>
              <a:t>ce temps, peu d’efforts ont été consentis dans ce sens alors qu’un nombre de plus en plus grand d’élèves en difficulté d’apprentissage est appelé à intégrer des classes ordinaires, notamment celles du secondaire. </a:t>
            </a:r>
          </a:p>
          <a:p>
            <a:pPr>
              <a:lnSpc>
                <a:spcPct val="80000"/>
              </a:lnSpc>
              <a:buFont typeface="Wingdings" pitchFamily="2" charset="2"/>
              <a:buChar char="§"/>
            </a:pPr>
            <a:r>
              <a:rPr lang="fr-CA" altLang="fr-FR" sz="2400" dirty="0"/>
              <a:t>Pour combler cette importante lacune, il est urgent de réaliser des recherches pour mettre en évidence les conditions favorables à la réussite scolaire des élèves en difficulté intégrés dans la classe ordinaire</a:t>
            </a:r>
            <a:r>
              <a:rPr lang="fr-CA" altLang="fr-FR" sz="2400" dirty="0" smtClean="0"/>
              <a:t>.</a:t>
            </a:r>
          </a:p>
          <a:p>
            <a:pPr marL="342900" lvl="1" indent="-342900">
              <a:lnSpc>
                <a:spcPct val="80000"/>
              </a:lnSpc>
              <a:buFont typeface="Wingdings" pitchFamily="2" charset="2"/>
              <a:buChar char="§"/>
            </a:pPr>
            <a:r>
              <a:rPr lang="fr-CA" altLang="fr-FR" sz="2400" dirty="0"/>
              <a:t>Tout particulièrement dans le domaine de l’algèbre, domaine réputé être difficile et source de grandes difficultés pour les élèves (</a:t>
            </a:r>
            <a:r>
              <a:rPr lang="fr-CA" altLang="fr-FR" sz="2400" dirty="0" err="1"/>
              <a:t>Kücheman</a:t>
            </a:r>
            <a:r>
              <a:rPr lang="fr-CA" altLang="fr-FR" sz="2400" dirty="0"/>
              <a:t>, 1994; Kieran, </a:t>
            </a:r>
            <a:r>
              <a:rPr lang="fr-CA" altLang="fr-FR" sz="2400" dirty="0" smtClean="0"/>
              <a:t>1992).</a:t>
            </a:r>
            <a:endParaRPr lang="fr-CA" altLang="fr-FR" sz="2400" dirty="0"/>
          </a:p>
        </p:txBody>
      </p:sp>
    </p:spTree>
    <p:extLst>
      <p:ext uri="{BB962C8B-B14F-4D97-AF65-F5344CB8AC3E}">
        <p14:creationId xmlns:p14="http://schemas.microsoft.com/office/powerpoint/2010/main" val="2219415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2099" y="1328351"/>
            <a:ext cx="8294701" cy="722871"/>
          </a:xfrm>
        </p:spPr>
        <p:txBody>
          <a:bodyPr>
            <a:normAutofit fontScale="90000"/>
          </a:bodyPr>
          <a:lstStyle/>
          <a:p>
            <a:pPr algn="ctr"/>
            <a:r>
              <a:rPr lang="fr-CA" dirty="0" smtClean="0"/>
              <a:t>Préambule</a:t>
            </a:r>
            <a:endParaRPr lang="fr-CA" dirty="0"/>
          </a:p>
        </p:txBody>
      </p:sp>
      <p:sp>
        <p:nvSpPr>
          <p:cNvPr id="3" name="Espace réservé du contenu 2"/>
          <p:cNvSpPr>
            <a:spLocks noGrp="1"/>
          </p:cNvSpPr>
          <p:nvPr>
            <p:ph idx="1"/>
          </p:nvPr>
        </p:nvSpPr>
        <p:spPr>
          <a:xfrm>
            <a:off x="457200" y="2051222"/>
            <a:ext cx="8229600" cy="4074941"/>
          </a:xfrm>
        </p:spPr>
        <p:txBody>
          <a:bodyPr>
            <a:normAutofit/>
          </a:bodyPr>
          <a:lstStyle/>
          <a:p>
            <a:r>
              <a:rPr lang="fr-CA" dirty="0" smtClean="0"/>
              <a:t>La recherche en didactique des mathématiques : un enjeu national</a:t>
            </a:r>
          </a:p>
          <a:p>
            <a:r>
              <a:rPr lang="fr-CA" dirty="0" smtClean="0"/>
              <a:t>Recherche et formation : deux activités indispensables et inter-reliées du formateur chercheur</a:t>
            </a:r>
          </a:p>
        </p:txBody>
      </p:sp>
    </p:spTree>
    <p:extLst>
      <p:ext uri="{BB962C8B-B14F-4D97-AF65-F5344CB8AC3E}">
        <p14:creationId xmlns:p14="http://schemas.microsoft.com/office/powerpoint/2010/main" val="406531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304800" y="1482811"/>
            <a:ext cx="8534400" cy="4989427"/>
          </a:xfrm>
          <a:solidFill>
            <a:schemeClr val="bg1"/>
          </a:solidFill>
          <a:ln>
            <a:noFill/>
            <a:miter lim="800000"/>
            <a:headEnd/>
            <a:tailEnd/>
          </a:ln>
        </p:spPr>
        <p:txBody>
          <a:bodyPr>
            <a:noAutofit/>
          </a:bodyPr>
          <a:lstStyle/>
          <a:p>
            <a:pPr lvl="1" algn="just">
              <a:lnSpc>
                <a:spcPct val="80000"/>
              </a:lnSpc>
              <a:buClr>
                <a:schemeClr val="hlink"/>
              </a:buClr>
              <a:buFont typeface="Wingdings" pitchFamily="2" charset="2"/>
              <a:buChar char="§"/>
            </a:pPr>
            <a:r>
              <a:rPr lang="fr-CA" altLang="fr-FR" sz="2400" dirty="0" smtClean="0"/>
              <a:t>Le </a:t>
            </a:r>
            <a:r>
              <a:rPr lang="fr-CA" altLang="fr-FR" sz="2400" dirty="0"/>
              <a:t>nouveau programme de formation insiste sur le développement de raisonnement mathématiques (compétence 2</a:t>
            </a:r>
            <a:r>
              <a:rPr lang="fr-CA" altLang="fr-FR" sz="2400" dirty="0" smtClean="0"/>
              <a:t>). (MELS, 2001)</a:t>
            </a:r>
            <a:endParaRPr lang="fr-CA" altLang="fr-FR" sz="2400" dirty="0"/>
          </a:p>
          <a:p>
            <a:pPr lvl="1" algn="just">
              <a:lnSpc>
                <a:spcPct val="80000"/>
              </a:lnSpc>
              <a:buClr>
                <a:schemeClr val="hlink"/>
              </a:buClr>
              <a:buFont typeface="Wingdings" pitchFamily="2" charset="2"/>
              <a:buChar char="§"/>
            </a:pPr>
            <a:r>
              <a:rPr lang="fr-CA" altLang="fr-FR" sz="2400" dirty="0"/>
              <a:t>Le présent projet de recherche vise à étudier comment favoriser le développement de raisonnements algébriques chez des élèves en difficulté d’apprentissage intégrés à la classe ordinaire. </a:t>
            </a:r>
          </a:p>
          <a:p>
            <a:pPr lvl="1" algn="just">
              <a:lnSpc>
                <a:spcPct val="80000"/>
              </a:lnSpc>
              <a:buClr>
                <a:schemeClr val="hlink"/>
              </a:buClr>
              <a:buFont typeface="Wingdings" pitchFamily="2" charset="2"/>
              <a:buChar char="§"/>
            </a:pPr>
            <a:r>
              <a:rPr lang="fr-CA" altLang="fr-FR" sz="2400" dirty="0"/>
              <a:t>Sur le plan de la recherche en didactique des mathématiques, </a:t>
            </a:r>
            <a:r>
              <a:rPr lang="fr-FR" altLang="fr-FR" sz="2400" dirty="0"/>
              <a:t>ce projet s’inscrit dans un nouveau mouvement de recherche appelé «</a:t>
            </a:r>
            <a:r>
              <a:rPr lang="fr-FR" altLang="fr-FR" sz="2400" dirty="0" err="1"/>
              <a:t>Early</a:t>
            </a:r>
            <a:r>
              <a:rPr lang="fr-FR" altLang="fr-FR" sz="2400" dirty="0"/>
              <a:t> </a:t>
            </a:r>
            <a:r>
              <a:rPr lang="fr-FR" altLang="fr-FR" sz="2400" dirty="0" err="1"/>
              <a:t>algebra</a:t>
            </a:r>
            <a:r>
              <a:rPr lang="fr-FR" altLang="fr-FR" sz="2400" dirty="0"/>
              <a:t>» ou algèbre avant la lettre. Il y a encore peu de recherche dans ce domaine. </a:t>
            </a:r>
            <a:r>
              <a:rPr lang="en-CA" altLang="fr-FR" sz="2400" dirty="0" err="1"/>
              <a:t>Comme</a:t>
            </a:r>
            <a:r>
              <a:rPr lang="en-CA" altLang="fr-FR" sz="2400" dirty="0"/>
              <a:t> le </a:t>
            </a:r>
            <a:r>
              <a:rPr lang="en-CA" altLang="fr-FR" sz="2400" dirty="0" err="1"/>
              <a:t>précise</a:t>
            </a:r>
            <a:r>
              <a:rPr lang="en-CA" altLang="fr-FR" sz="2400" dirty="0"/>
              <a:t> </a:t>
            </a:r>
            <a:r>
              <a:rPr lang="en-CA" altLang="fr-FR" sz="2400" dirty="0" err="1"/>
              <a:t>Carraher</a:t>
            </a:r>
            <a:r>
              <a:rPr lang="en-CA" altLang="fr-FR" sz="2400" dirty="0"/>
              <a:t> (2001) «Still, much remains to be done. ‘‘Early algebra education’’ is not yet a well-established field. ».  </a:t>
            </a:r>
            <a:endParaRPr lang="fr-FR" altLang="fr-FR" sz="2400" dirty="0"/>
          </a:p>
          <a:p>
            <a:pPr marL="457200" lvl="1" indent="0" algn="just">
              <a:lnSpc>
                <a:spcPct val="80000"/>
              </a:lnSpc>
              <a:buClr>
                <a:schemeClr val="hlink"/>
              </a:buClr>
              <a:buNone/>
            </a:pPr>
            <a:r>
              <a:rPr lang="fr-CA" altLang="fr-FR" sz="2400" i="1" dirty="0" smtClean="0"/>
              <a:t>.</a:t>
            </a:r>
            <a:endParaRPr lang="fr-CA" altLang="fr-FR" sz="2400" i="1" dirty="0"/>
          </a:p>
        </p:txBody>
      </p:sp>
      <p:sp>
        <p:nvSpPr>
          <p:cNvPr id="32772" name="Rectangle 4"/>
          <p:cNvSpPr>
            <a:spLocks noGrp="1" noChangeArrowheads="1"/>
          </p:cNvSpPr>
          <p:nvPr>
            <p:ph type="title"/>
          </p:nvPr>
        </p:nvSpPr>
        <p:spPr>
          <a:xfrm>
            <a:off x="900113" y="304800"/>
            <a:ext cx="7939087" cy="457200"/>
          </a:xfrm>
          <a:noFill/>
          <a:ln/>
        </p:spPr>
        <p:txBody>
          <a:bodyPr anchor="b">
            <a:normAutofit fontScale="90000"/>
          </a:bodyPr>
          <a:lstStyle/>
          <a:p>
            <a:r>
              <a:rPr lang="fr-CA" altLang="fr-FR" sz="3400"/>
              <a:t>Exemple (suite)</a:t>
            </a:r>
          </a:p>
        </p:txBody>
      </p:sp>
    </p:spTree>
    <p:extLst>
      <p:ext uri="{BB962C8B-B14F-4D97-AF65-F5344CB8AC3E}">
        <p14:creationId xmlns:p14="http://schemas.microsoft.com/office/powerpoint/2010/main" val="2093012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2099" y="1767016"/>
            <a:ext cx="8294701" cy="4386753"/>
          </a:xfrm>
        </p:spPr>
        <p:txBody>
          <a:bodyPr>
            <a:normAutofit/>
          </a:bodyPr>
          <a:lstStyle/>
          <a:p>
            <a:pPr marL="0" indent="0">
              <a:lnSpc>
                <a:spcPct val="80000"/>
              </a:lnSpc>
              <a:buClr>
                <a:schemeClr val="hlink"/>
              </a:buClr>
              <a:buNone/>
            </a:pPr>
            <a:r>
              <a:rPr lang="fr-FR" altLang="fr-FR" sz="2400" dirty="0" smtClean="0"/>
              <a:t>Pour </a:t>
            </a:r>
            <a:r>
              <a:rPr lang="fr-FR" altLang="fr-FR" sz="2400" dirty="0"/>
              <a:t>contribuer à l’avancement des connaissances dans ce domaine et combler cette lacune nous avons retenu </a:t>
            </a:r>
            <a:r>
              <a:rPr lang="fr-CA" altLang="fr-FR" sz="2400" dirty="0"/>
              <a:t>l’objectif général de recherche suivant :</a:t>
            </a:r>
            <a:endParaRPr lang="fr-CA" altLang="fr-FR" sz="2400" i="1" dirty="0"/>
          </a:p>
          <a:p>
            <a:pPr lvl="1">
              <a:lnSpc>
                <a:spcPct val="80000"/>
              </a:lnSpc>
              <a:buClr>
                <a:schemeClr val="hlink"/>
              </a:buClr>
              <a:buFont typeface="Wingdings" pitchFamily="2" charset="2"/>
              <a:buChar char="§"/>
            </a:pPr>
            <a:endParaRPr lang="fr-CA" altLang="fr-FR" sz="2400" i="1" dirty="0" smtClean="0"/>
          </a:p>
          <a:p>
            <a:pPr marL="457200" lvl="1" indent="0">
              <a:lnSpc>
                <a:spcPct val="80000"/>
              </a:lnSpc>
              <a:buClr>
                <a:schemeClr val="hlink"/>
              </a:buClr>
              <a:buNone/>
            </a:pPr>
            <a:r>
              <a:rPr lang="fr-CA" altLang="fr-FR" sz="2400" i="1" dirty="0" smtClean="0"/>
              <a:t>Analyser </a:t>
            </a:r>
            <a:r>
              <a:rPr lang="fr-CA" altLang="fr-FR" sz="2400" i="1" dirty="0"/>
              <a:t>les conditions favorables au développement de la pensée algébrique avant toute introduction de la notation algébrique conventionnelle chez des élèves en difficulté d’apprentissage intégrés à la classe ordinaire au secondaire</a:t>
            </a:r>
            <a:endParaRPr lang="fr-CA" sz="2400" dirty="0"/>
          </a:p>
        </p:txBody>
      </p:sp>
    </p:spTree>
    <p:extLst>
      <p:ext uri="{BB962C8B-B14F-4D97-AF65-F5344CB8AC3E}">
        <p14:creationId xmlns:p14="http://schemas.microsoft.com/office/powerpoint/2010/main" val="34735587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2099" y="1354148"/>
            <a:ext cx="8294701" cy="1018349"/>
          </a:xfrm>
        </p:spPr>
        <p:txBody>
          <a:bodyPr>
            <a:normAutofit fontScale="90000"/>
          </a:bodyPr>
          <a:lstStyle/>
          <a:p>
            <a:pPr algn="ctr"/>
            <a:r>
              <a:rPr lang="fr-CA" sz="3200" dirty="0" smtClean="0"/>
              <a:t>De la question (</a:t>
            </a:r>
            <a:r>
              <a:rPr lang="fr-CA" sz="3200" dirty="0" err="1" smtClean="0"/>
              <a:t>Obj</a:t>
            </a:r>
            <a:r>
              <a:rPr lang="fr-CA" sz="3200" dirty="0" smtClean="0"/>
              <a:t>.) générale à la question (</a:t>
            </a:r>
            <a:r>
              <a:rPr lang="fr-CA" sz="3200" dirty="0" err="1" smtClean="0"/>
              <a:t>obj</a:t>
            </a:r>
            <a:r>
              <a:rPr lang="fr-CA" sz="3200" dirty="0" smtClean="0"/>
              <a:t>.) spécifique</a:t>
            </a:r>
            <a:endParaRPr lang="fr-CA" sz="3200" dirty="0"/>
          </a:p>
        </p:txBody>
      </p:sp>
      <p:sp>
        <p:nvSpPr>
          <p:cNvPr id="3" name="Espace réservé du contenu 2"/>
          <p:cNvSpPr>
            <a:spLocks noGrp="1"/>
          </p:cNvSpPr>
          <p:nvPr>
            <p:ph idx="1"/>
          </p:nvPr>
        </p:nvSpPr>
        <p:spPr>
          <a:xfrm>
            <a:off x="392099" y="2657788"/>
            <a:ext cx="8294701" cy="1889500"/>
          </a:xfrm>
        </p:spPr>
        <p:txBody>
          <a:bodyPr/>
          <a:lstStyle/>
          <a:p>
            <a:pPr marL="0" indent="0">
              <a:buNone/>
            </a:pPr>
            <a:r>
              <a:rPr lang="fr-CA" sz="2800" dirty="0" smtClean="0"/>
              <a:t>La formulation d’une question ou un d’un objectif spécifique de recherche nécessite une </a:t>
            </a:r>
            <a:r>
              <a:rPr lang="fr-CA" sz="2800" b="1" dirty="0" smtClean="0">
                <a:solidFill>
                  <a:schemeClr val="accent1"/>
                </a:solidFill>
              </a:rPr>
              <a:t>recension des écrits</a:t>
            </a:r>
            <a:r>
              <a:rPr lang="fr-CA" sz="2800" dirty="0" smtClean="0"/>
              <a:t> et l’élaboration des assises conceptuelles de la recherche</a:t>
            </a:r>
            <a:endParaRPr lang="fr-CA" sz="2800" dirty="0"/>
          </a:p>
        </p:txBody>
      </p:sp>
      <p:sp>
        <p:nvSpPr>
          <p:cNvPr id="4" name="Rectangle 3"/>
          <p:cNvSpPr txBox="1">
            <a:spLocks noChangeArrowheads="1"/>
          </p:cNvSpPr>
          <p:nvPr/>
        </p:nvSpPr>
        <p:spPr>
          <a:xfrm>
            <a:off x="0" y="4547287"/>
            <a:ext cx="8513805" cy="180717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5600" lvl="1" indent="0">
              <a:lnSpc>
                <a:spcPct val="90000"/>
              </a:lnSpc>
              <a:buClr>
                <a:schemeClr val="hlink"/>
              </a:buClr>
              <a:buNone/>
            </a:pPr>
            <a:r>
              <a:rPr lang="fr-CA" altLang="fr-FR" dirty="0" smtClean="0"/>
              <a:t>La recension des écrits est une démarche qui consiste à faire </a:t>
            </a:r>
            <a:r>
              <a:rPr lang="fr-CA" altLang="fr-FR" b="1" dirty="0" smtClean="0">
                <a:solidFill>
                  <a:schemeClr val="accent1"/>
                </a:solidFill>
              </a:rPr>
              <a:t>l'examen critique </a:t>
            </a:r>
            <a:r>
              <a:rPr lang="fr-CA" altLang="fr-FR" dirty="0" smtClean="0"/>
              <a:t>d’un ensemble de publications, scientifiques et professionnelles, pertinentes qui sont en lien avec le thème de recherche.</a:t>
            </a:r>
          </a:p>
          <a:p>
            <a:pPr marL="355600" lvl="1" indent="0">
              <a:lnSpc>
                <a:spcPct val="90000"/>
              </a:lnSpc>
              <a:buClr>
                <a:schemeClr val="hlink"/>
              </a:buClr>
              <a:buFont typeface="Arial"/>
              <a:buNone/>
            </a:pPr>
            <a:endParaRPr lang="fr-CA" altLang="fr-FR" dirty="0" smtClean="0"/>
          </a:p>
          <a:p>
            <a:pPr marL="530225" lvl="1" indent="-174625">
              <a:lnSpc>
                <a:spcPct val="90000"/>
              </a:lnSpc>
              <a:buClr>
                <a:schemeClr val="hlink"/>
              </a:buClr>
            </a:pPr>
            <a:endParaRPr lang="fr-CA" altLang="fr-FR" dirty="0"/>
          </a:p>
        </p:txBody>
      </p:sp>
    </p:spTree>
    <p:extLst>
      <p:ext uri="{BB962C8B-B14F-4D97-AF65-F5344CB8AC3E}">
        <p14:creationId xmlns:p14="http://schemas.microsoft.com/office/powerpoint/2010/main" val="167124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468313" y="1235336"/>
            <a:ext cx="8294701" cy="642891"/>
          </a:xfrm>
        </p:spPr>
        <p:txBody>
          <a:bodyPr>
            <a:normAutofit/>
          </a:bodyPr>
          <a:lstStyle/>
          <a:p>
            <a:pPr algn="ctr"/>
            <a:r>
              <a:rPr lang="fr-CA" altLang="fr-FR" sz="3200" b="1" dirty="0" smtClean="0">
                <a:solidFill>
                  <a:schemeClr val="tx1"/>
                </a:solidFill>
                <a:ea typeface="ＭＳ Ｐゴシック" pitchFamily="34" charset="-128"/>
              </a:rPr>
              <a:t>Pourquoi faire une recension des écrits?</a:t>
            </a:r>
            <a:endParaRPr lang="fr-CA" altLang="fr-FR" sz="3200" dirty="0" smtClean="0"/>
          </a:p>
        </p:txBody>
      </p:sp>
      <p:sp>
        <p:nvSpPr>
          <p:cNvPr id="2" name="Espace réservé du contenu 1"/>
          <p:cNvSpPr>
            <a:spLocks noGrp="1"/>
          </p:cNvSpPr>
          <p:nvPr>
            <p:ph idx="1"/>
          </p:nvPr>
        </p:nvSpPr>
        <p:spPr>
          <a:xfrm>
            <a:off x="392099" y="2113006"/>
            <a:ext cx="8578906" cy="4386648"/>
          </a:xfrm>
        </p:spPr>
        <p:txBody>
          <a:bodyPr>
            <a:normAutofit fontScale="77500" lnSpcReduction="20000"/>
          </a:bodyPr>
          <a:lstStyle/>
          <a:p>
            <a:pPr>
              <a:lnSpc>
                <a:spcPct val="90000"/>
              </a:lnSpc>
              <a:spcBef>
                <a:spcPct val="50000"/>
              </a:spcBef>
              <a:buFont typeface="Arial" panose="020B0604020202020204" pitchFamily="34" charset="0"/>
              <a:buChar char="•"/>
            </a:pPr>
            <a:r>
              <a:rPr lang="fr-CA" altLang="fr-FR" dirty="0"/>
              <a:t> Identifier et circonscrire le problème </a:t>
            </a:r>
            <a:r>
              <a:rPr lang="fr-CA" altLang="fr-FR" dirty="0" smtClean="0"/>
              <a:t>spécifique de </a:t>
            </a:r>
            <a:r>
              <a:rPr lang="fr-CA" altLang="fr-FR" dirty="0"/>
              <a:t>recherche et sa </a:t>
            </a:r>
            <a:r>
              <a:rPr lang="fr-CA" altLang="fr-FR" b="1" dirty="0">
                <a:solidFill>
                  <a:srgbClr val="FF0000"/>
                </a:solidFill>
              </a:rPr>
              <a:t>pertinence scientifique</a:t>
            </a:r>
            <a:r>
              <a:rPr lang="fr-CA" altLang="fr-FR" dirty="0"/>
              <a:t> </a:t>
            </a:r>
          </a:p>
          <a:p>
            <a:pPr lvl="1">
              <a:lnSpc>
                <a:spcPct val="90000"/>
              </a:lnSpc>
              <a:spcBef>
                <a:spcPct val="50000"/>
              </a:spcBef>
            </a:pPr>
            <a:r>
              <a:rPr lang="fr-CA" altLang="fr-FR" dirty="0"/>
              <a:t>	</a:t>
            </a:r>
            <a:r>
              <a:rPr lang="fr-CA" altLang="fr-FR" dirty="0" smtClean="0"/>
              <a:t>Absence </a:t>
            </a:r>
            <a:r>
              <a:rPr lang="fr-CA" altLang="fr-FR" dirty="0"/>
              <a:t>de connaissances sur un thème</a:t>
            </a:r>
          </a:p>
          <a:p>
            <a:pPr lvl="1" algn="just">
              <a:lnSpc>
                <a:spcPct val="90000"/>
              </a:lnSpc>
            </a:pPr>
            <a:r>
              <a:rPr lang="fr-CA" altLang="fr-FR" dirty="0"/>
              <a:t>	</a:t>
            </a:r>
            <a:r>
              <a:rPr lang="fr-CA" altLang="fr-FR" dirty="0" smtClean="0"/>
              <a:t>Faible </a:t>
            </a:r>
            <a:r>
              <a:rPr lang="fr-CA" altLang="fr-FR" dirty="0"/>
              <a:t>possibilité de généralisation </a:t>
            </a:r>
          </a:p>
          <a:p>
            <a:pPr lvl="1" algn="just">
              <a:lnSpc>
                <a:spcPct val="90000"/>
              </a:lnSpc>
            </a:pPr>
            <a:r>
              <a:rPr lang="fr-CA" altLang="fr-FR" dirty="0"/>
              <a:t>	</a:t>
            </a:r>
            <a:r>
              <a:rPr lang="fr-CA" altLang="fr-FR" dirty="0" smtClean="0"/>
              <a:t>Seules </a:t>
            </a:r>
            <a:r>
              <a:rPr lang="fr-CA" altLang="fr-FR" dirty="0"/>
              <a:t>quelques dimensions de </a:t>
            </a:r>
            <a:r>
              <a:rPr lang="fr-CA" altLang="fr-FR" dirty="0" smtClean="0"/>
              <a:t>certains phénomènes </a:t>
            </a:r>
            <a:r>
              <a:rPr lang="fr-CA" altLang="fr-FR" dirty="0"/>
              <a:t>ont </a:t>
            </a:r>
            <a:r>
              <a:rPr lang="fr-CA" altLang="fr-FR" dirty="0" smtClean="0"/>
              <a:t>	été </a:t>
            </a:r>
            <a:r>
              <a:rPr lang="fr-CA" altLang="fr-FR" dirty="0"/>
              <a:t>étudiées</a:t>
            </a:r>
          </a:p>
          <a:p>
            <a:pPr lvl="1" algn="just">
              <a:lnSpc>
                <a:spcPct val="90000"/>
              </a:lnSpc>
            </a:pPr>
            <a:r>
              <a:rPr lang="fr-CA" altLang="fr-FR" dirty="0"/>
              <a:t>	</a:t>
            </a:r>
            <a:r>
              <a:rPr lang="fr-CA" altLang="fr-FR" dirty="0" smtClean="0"/>
              <a:t>Lacunes </a:t>
            </a:r>
            <a:r>
              <a:rPr lang="fr-CA" altLang="fr-FR" dirty="0"/>
              <a:t>méthodologiques</a:t>
            </a:r>
          </a:p>
          <a:p>
            <a:pPr lvl="1" algn="just">
              <a:lnSpc>
                <a:spcPct val="90000"/>
              </a:lnSpc>
            </a:pPr>
            <a:r>
              <a:rPr lang="fr-CA" altLang="fr-FR" dirty="0"/>
              <a:t>	</a:t>
            </a:r>
            <a:r>
              <a:rPr lang="fr-CA" altLang="fr-FR" dirty="0" smtClean="0"/>
              <a:t>Résultats </a:t>
            </a:r>
            <a:r>
              <a:rPr lang="fr-CA" altLang="fr-FR" dirty="0"/>
              <a:t>ou conclusions divergents</a:t>
            </a:r>
          </a:p>
          <a:p>
            <a:pPr lvl="1" algn="just">
              <a:lnSpc>
                <a:spcPct val="90000"/>
              </a:lnSpc>
            </a:pPr>
            <a:r>
              <a:rPr lang="fr-CA" altLang="fr-FR" dirty="0"/>
              <a:t>	</a:t>
            </a:r>
            <a:r>
              <a:rPr lang="fr-CA" altLang="fr-FR" dirty="0" smtClean="0"/>
              <a:t>etc</a:t>
            </a:r>
            <a:r>
              <a:rPr lang="fr-CA" altLang="fr-FR" dirty="0"/>
              <a:t>.</a:t>
            </a:r>
          </a:p>
          <a:p>
            <a:pPr>
              <a:lnSpc>
                <a:spcPct val="90000"/>
              </a:lnSpc>
              <a:spcBef>
                <a:spcPct val="0"/>
              </a:spcBef>
              <a:buFont typeface="Arial" panose="020B0604020202020204" pitchFamily="34" charset="0"/>
              <a:buChar char="•"/>
            </a:pPr>
            <a:endParaRPr lang="fr-CA" altLang="fr-FR" dirty="0"/>
          </a:p>
          <a:p>
            <a:pPr algn="just">
              <a:lnSpc>
                <a:spcPct val="90000"/>
              </a:lnSpc>
              <a:spcBef>
                <a:spcPct val="0"/>
              </a:spcBef>
              <a:buFont typeface="Arial" panose="020B0604020202020204" pitchFamily="34" charset="0"/>
              <a:buChar char="•"/>
            </a:pPr>
            <a:r>
              <a:rPr lang="fr-CA" altLang="fr-FR" dirty="0"/>
              <a:t> Élaborer le cadre d’analyse: les concepts clés;  les liens entre ceux-ci; les dimensions et les indicateurs; etc.</a:t>
            </a:r>
          </a:p>
          <a:p>
            <a:pPr algn="just">
              <a:lnSpc>
                <a:spcPct val="90000"/>
              </a:lnSpc>
              <a:spcBef>
                <a:spcPct val="50000"/>
              </a:spcBef>
              <a:buFont typeface="Arial" panose="020B0604020202020204" pitchFamily="34" charset="0"/>
              <a:buChar char="•"/>
            </a:pPr>
            <a:r>
              <a:rPr lang="fr-FR" altLang="fr-FR" dirty="0"/>
              <a:t> Construire le cadre méthodologique.</a:t>
            </a:r>
          </a:p>
          <a:p>
            <a:pPr>
              <a:buFont typeface="Arial" panose="020B0604020202020204" pitchFamily="34" charset="0"/>
              <a:buChar char="•"/>
            </a:pPr>
            <a:endParaRPr lang="fr-CA" dirty="0"/>
          </a:p>
        </p:txBody>
      </p:sp>
    </p:spTree>
    <p:extLst>
      <p:ext uri="{BB962C8B-B14F-4D97-AF65-F5344CB8AC3E}">
        <p14:creationId xmlns:p14="http://schemas.microsoft.com/office/powerpoint/2010/main" val="2176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a:r>
              <a:rPr lang="fr-CA" altLang="fr-FR" sz="3200" dirty="0"/>
              <a:t>L</a:t>
            </a:r>
            <a:r>
              <a:rPr lang="fr-CA" altLang="fr-FR" sz="3200" dirty="0" smtClean="0"/>
              <a:t>a </a:t>
            </a:r>
            <a:r>
              <a:rPr lang="fr-CA" altLang="fr-FR" sz="3200" dirty="0"/>
              <a:t>question </a:t>
            </a:r>
            <a:r>
              <a:rPr lang="fr-CA" altLang="fr-FR" sz="3200" dirty="0" smtClean="0"/>
              <a:t>(ou objectif) spécifique </a:t>
            </a:r>
            <a:r>
              <a:rPr lang="fr-CA" altLang="fr-FR" sz="3200" dirty="0"/>
              <a:t>de recherche </a:t>
            </a:r>
            <a:endParaRPr lang="fr-FR" altLang="fr-FR" sz="3200" dirty="0"/>
          </a:p>
        </p:txBody>
      </p:sp>
      <p:sp>
        <p:nvSpPr>
          <p:cNvPr id="8195" name="Rectangle 3"/>
          <p:cNvSpPr>
            <a:spLocks noGrp="1" noChangeArrowheads="1"/>
          </p:cNvSpPr>
          <p:nvPr>
            <p:ph type="body" idx="1"/>
          </p:nvPr>
        </p:nvSpPr>
        <p:spPr/>
        <p:txBody>
          <a:bodyPr>
            <a:normAutofit lnSpcReduction="10000"/>
          </a:bodyPr>
          <a:lstStyle/>
          <a:p>
            <a:pPr marL="0" indent="0">
              <a:buNone/>
            </a:pPr>
            <a:r>
              <a:rPr lang="fr-CA" altLang="fr-FR" sz="2800" dirty="0" smtClean="0"/>
              <a:t>doit être </a:t>
            </a:r>
            <a:endParaRPr lang="fr-CA" altLang="fr-FR" sz="2800" dirty="0"/>
          </a:p>
          <a:p>
            <a:pPr marL="1035050" lvl="1" indent="-577850">
              <a:buFontTx/>
              <a:buChar char="•"/>
            </a:pPr>
            <a:r>
              <a:rPr lang="fr-CA" altLang="fr-FR" dirty="0" smtClean="0">
                <a:solidFill>
                  <a:schemeClr val="accent1"/>
                </a:solidFill>
              </a:rPr>
              <a:t>pertinente</a:t>
            </a:r>
            <a:r>
              <a:rPr lang="fr-CA" altLang="fr-FR" dirty="0" smtClean="0"/>
              <a:t> </a:t>
            </a:r>
            <a:r>
              <a:rPr lang="fr-CA" altLang="fr-FR" dirty="0"/>
              <a:t>par rapport à l’objet </a:t>
            </a:r>
            <a:r>
              <a:rPr lang="fr-CA" altLang="fr-FR" dirty="0" smtClean="0"/>
              <a:t>d’étude</a:t>
            </a:r>
          </a:p>
          <a:p>
            <a:pPr marL="1035050" lvl="1" indent="-577850">
              <a:buFontTx/>
              <a:buChar char="•"/>
            </a:pPr>
            <a:r>
              <a:rPr lang="fr-CA" altLang="fr-FR" dirty="0">
                <a:solidFill>
                  <a:schemeClr val="accent1"/>
                </a:solidFill>
              </a:rPr>
              <a:t>c</a:t>
            </a:r>
            <a:r>
              <a:rPr lang="fr-CA" altLang="fr-FR" dirty="0" smtClean="0">
                <a:solidFill>
                  <a:schemeClr val="accent1"/>
                </a:solidFill>
              </a:rPr>
              <a:t>ohérente</a:t>
            </a:r>
            <a:r>
              <a:rPr lang="fr-CA" altLang="fr-FR" dirty="0" smtClean="0"/>
              <a:t> avec le cadre de référence</a:t>
            </a:r>
            <a:endParaRPr lang="fr-CA" altLang="fr-FR" dirty="0"/>
          </a:p>
          <a:p>
            <a:pPr marL="1035050" lvl="1" indent="-577850">
              <a:buFontTx/>
              <a:buChar char="•"/>
            </a:pPr>
            <a:r>
              <a:rPr lang="fr-CA" altLang="fr-FR" dirty="0" smtClean="0"/>
              <a:t>énoncée </a:t>
            </a:r>
            <a:r>
              <a:rPr lang="fr-CA" altLang="fr-FR" dirty="0"/>
              <a:t>en termes </a:t>
            </a:r>
            <a:r>
              <a:rPr lang="fr-CA" altLang="fr-FR" dirty="0" smtClean="0">
                <a:solidFill>
                  <a:schemeClr val="accent1"/>
                </a:solidFill>
              </a:rPr>
              <a:t>clairs, précis, et opérationnels</a:t>
            </a:r>
            <a:endParaRPr lang="fr-CA" altLang="fr-FR" dirty="0">
              <a:solidFill>
                <a:schemeClr val="accent1"/>
              </a:solidFill>
            </a:endParaRPr>
          </a:p>
          <a:p>
            <a:pPr marL="1035050" lvl="1" indent="-577850">
              <a:buFontTx/>
              <a:buChar char="•"/>
            </a:pPr>
            <a:r>
              <a:rPr lang="fr-CA" altLang="fr-FR" dirty="0" smtClean="0">
                <a:solidFill>
                  <a:schemeClr val="accent1"/>
                </a:solidFill>
              </a:rPr>
              <a:t>réaliste</a:t>
            </a:r>
            <a:r>
              <a:rPr lang="fr-CA" altLang="fr-FR" dirty="0" smtClean="0"/>
              <a:t> </a:t>
            </a:r>
            <a:r>
              <a:rPr lang="fr-CA" altLang="fr-FR" dirty="0"/>
              <a:t>(peut être étudiée dans les conditions de l’étude)</a:t>
            </a:r>
            <a:endParaRPr lang="fr-FR" altLang="fr-FR" dirty="0"/>
          </a:p>
        </p:txBody>
      </p:sp>
    </p:spTree>
    <p:extLst>
      <p:ext uri="{BB962C8B-B14F-4D97-AF65-F5344CB8AC3E}">
        <p14:creationId xmlns:p14="http://schemas.microsoft.com/office/powerpoint/2010/main" val="235039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95288" y="1193511"/>
            <a:ext cx="8294701" cy="919494"/>
          </a:xfrm>
        </p:spPr>
        <p:txBody>
          <a:bodyPr>
            <a:normAutofit fontScale="90000"/>
          </a:bodyPr>
          <a:lstStyle/>
          <a:p>
            <a:pPr algn="ctr"/>
            <a:r>
              <a:rPr lang="fr-CA" altLang="fr-FR" sz="3800" dirty="0"/>
              <a:t>Vers la formulation </a:t>
            </a:r>
            <a:r>
              <a:rPr lang="fr-CA" altLang="fr-FR" sz="3800" dirty="0" smtClean="0"/>
              <a:t>de la question (</a:t>
            </a:r>
            <a:r>
              <a:rPr lang="fr-CA" altLang="fr-FR" sz="3800" dirty="0" err="1" smtClean="0"/>
              <a:t>obj</a:t>
            </a:r>
            <a:r>
              <a:rPr lang="fr-CA" altLang="fr-FR" sz="3800" dirty="0" smtClean="0"/>
              <a:t>.) spécifique </a:t>
            </a:r>
            <a:r>
              <a:rPr lang="fr-CA" altLang="fr-FR" sz="3800" dirty="0"/>
              <a:t>de recherche</a:t>
            </a:r>
          </a:p>
        </p:txBody>
      </p:sp>
      <p:sp>
        <p:nvSpPr>
          <p:cNvPr id="52227" name="Rectangle 3"/>
          <p:cNvSpPr>
            <a:spLocks noGrp="1" noChangeArrowheads="1"/>
          </p:cNvSpPr>
          <p:nvPr>
            <p:ph type="body" idx="1"/>
          </p:nvPr>
        </p:nvSpPr>
        <p:spPr>
          <a:xfrm>
            <a:off x="395288" y="2508422"/>
            <a:ext cx="8424862" cy="4186195"/>
          </a:xfrm>
        </p:spPr>
        <p:txBody>
          <a:bodyPr>
            <a:normAutofit/>
          </a:bodyPr>
          <a:lstStyle/>
          <a:p>
            <a:pPr>
              <a:lnSpc>
                <a:spcPct val="80000"/>
              </a:lnSpc>
            </a:pPr>
            <a:r>
              <a:rPr lang="fr-CA" altLang="fr-FR" sz="2400" dirty="0">
                <a:latin typeface="Times New Roman" pitchFamily="18" charset="0"/>
              </a:rPr>
              <a:t>Présenter le contexte dans lequel se pose le problème</a:t>
            </a:r>
            <a:endParaRPr lang="fr-FR" altLang="fr-FR" sz="2400" dirty="0">
              <a:latin typeface="Times New Roman" pitchFamily="18" charset="0"/>
            </a:endParaRPr>
          </a:p>
          <a:p>
            <a:pPr>
              <a:lnSpc>
                <a:spcPct val="80000"/>
              </a:lnSpc>
            </a:pPr>
            <a:r>
              <a:rPr lang="fr-CA" altLang="fr-FR" sz="2400" dirty="0">
                <a:latin typeface="Times New Roman" pitchFamily="18" charset="0"/>
              </a:rPr>
              <a:t>Décrire comment se pose le problème dans la pratique (principaux défis) ainsi que les conséquences de l’absence de solution à ce problème</a:t>
            </a:r>
          </a:p>
          <a:p>
            <a:pPr>
              <a:lnSpc>
                <a:spcPct val="80000"/>
              </a:lnSpc>
            </a:pPr>
            <a:r>
              <a:rPr lang="fr-CA" altLang="fr-FR" sz="2400" dirty="0">
                <a:latin typeface="Times New Roman" pitchFamily="18" charset="0"/>
              </a:rPr>
              <a:t>Établir le lien entre le problème et les attentes du programme de formation</a:t>
            </a:r>
          </a:p>
          <a:p>
            <a:pPr>
              <a:lnSpc>
                <a:spcPct val="80000"/>
              </a:lnSpc>
            </a:pPr>
            <a:r>
              <a:rPr lang="fr-CA" altLang="fr-FR" sz="2400" dirty="0">
                <a:latin typeface="Times New Roman" pitchFamily="18" charset="0"/>
              </a:rPr>
              <a:t>Décrire les manifestations concrètes du problème</a:t>
            </a:r>
          </a:p>
          <a:p>
            <a:pPr>
              <a:lnSpc>
                <a:spcPct val="80000"/>
              </a:lnSpc>
            </a:pPr>
            <a:r>
              <a:rPr lang="fr-CA" altLang="fr-FR" sz="2400" dirty="0">
                <a:latin typeface="Times New Roman" pitchFamily="18" charset="0"/>
              </a:rPr>
              <a:t>Quelles sont les perceptions des acteurs en rapport avec ce problème?</a:t>
            </a:r>
          </a:p>
          <a:p>
            <a:pPr>
              <a:lnSpc>
                <a:spcPct val="80000"/>
              </a:lnSpc>
            </a:pPr>
            <a:r>
              <a:rPr lang="fr-CA" altLang="fr-FR" sz="2400" dirty="0">
                <a:latin typeface="Times New Roman" pitchFamily="18" charset="0"/>
              </a:rPr>
              <a:t>Les différentes causes possibles et celle sur laquelle vous voulez travailler plus </a:t>
            </a:r>
            <a:r>
              <a:rPr lang="fr-CA" altLang="fr-FR" sz="2400" dirty="0" smtClean="0">
                <a:latin typeface="Times New Roman" pitchFamily="18" charset="0"/>
              </a:rPr>
              <a:t>particulièrement.</a:t>
            </a:r>
            <a:endParaRPr lang="fr-FR" altLang="fr-FR" sz="2400" dirty="0">
              <a:latin typeface="Times New Roman" pitchFamily="18" charset="0"/>
            </a:endParaRPr>
          </a:p>
          <a:p>
            <a:pPr>
              <a:lnSpc>
                <a:spcPct val="80000"/>
              </a:lnSpc>
            </a:pPr>
            <a:endParaRPr lang="fr-CA" altLang="fr-FR" sz="2400" dirty="0">
              <a:latin typeface="Times New Roman" pitchFamily="18" charset="0"/>
            </a:endParaRPr>
          </a:p>
        </p:txBody>
      </p:sp>
    </p:spTree>
    <p:extLst>
      <p:ext uri="{BB962C8B-B14F-4D97-AF65-F5344CB8AC3E}">
        <p14:creationId xmlns:p14="http://schemas.microsoft.com/office/powerpoint/2010/main" val="3440956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392099" y="1391219"/>
            <a:ext cx="8294701" cy="1143000"/>
          </a:xfrm>
        </p:spPr>
        <p:txBody>
          <a:bodyPr>
            <a:normAutofit/>
          </a:bodyPr>
          <a:lstStyle/>
          <a:p>
            <a:pPr algn="ctr"/>
            <a:r>
              <a:rPr lang="fr-CA" altLang="fr-FR" sz="3200" dirty="0" smtClean="0"/>
              <a:t>Cadrage conceptuel</a:t>
            </a:r>
            <a:endParaRPr lang="fr-CA" altLang="fr-FR" sz="3200" dirty="0"/>
          </a:p>
        </p:txBody>
      </p:sp>
      <p:sp>
        <p:nvSpPr>
          <p:cNvPr id="111619" name="Rectangle 3"/>
          <p:cNvSpPr>
            <a:spLocks noGrp="1" noChangeArrowheads="1"/>
          </p:cNvSpPr>
          <p:nvPr>
            <p:ph type="body" idx="1"/>
          </p:nvPr>
        </p:nvSpPr>
        <p:spPr>
          <a:xfrm>
            <a:off x="540380" y="2781354"/>
            <a:ext cx="8294701" cy="3718300"/>
          </a:xfrm>
        </p:spPr>
        <p:txBody>
          <a:bodyPr>
            <a:normAutofit lnSpcReduction="10000"/>
          </a:bodyPr>
          <a:lstStyle/>
          <a:p>
            <a:pPr marL="0" indent="0">
              <a:lnSpc>
                <a:spcPct val="90000"/>
              </a:lnSpc>
              <a:buNone/>
            </a:pPr>
            <a:r>
              <a:rPr lang="fr-CA" altLang="fr-FR" sz="2400" dirty="0"/>
              <a:t>Un cadre conceptuel ou cadre théorique </a:t>
            </a:r>
            <a:r>
              <a:rPr lang="fr-CA" altLang="fr-FR" sz="2400" dirty="0" smtClean="0"/>
              <a:t>, ou cadre de référence (nous </a:t>
            </a:r>
            <a:r>
              <a:rPr lang="fr-CA" altLang="fr-FR" sz="2400" dirty="0"/>
              <a:t>ne ferons pas la distinction ici) </a:t>
            </a:r>
            <a:r>
              <a:rPr lang="en-CA" altLang="fr-FR" sz="2400" dirty="0"/>
              <a:t>«</a:t>
            </a:r>
            <a:r>
              <a:rPr lang="fr-CA" altLang="fr-FR" sz="2400" dirty="0"/>
              <a:t>est constitué de </a:t>
            </a:r>
            <a:r>
              <a:rPr lang="fr-CA" altLang="fr-FR" sz="2400" b="1" dirty="0">
                <a:solidFill>
                  <a:schemeClr val="accent1"/>
                </a:solidFill>
              </a:rPr>
              <a:t>théories</a:t>
            </a:r>
            <a:r>
              <a:rPr lang="fr-CA" altLang="fr-FR" sz="2400" dirty="0"/>
              <a:t> et des </a:t>
            </a:r>
            <a:r>
              <a:rPr lang="fr-CA" altLang="fr-FR" sz="2400" b="1" dirty="0">
                <a:solidFill>
                  <a:schemeClr val="accent1"/>
                </a:solidFill>
              </a:rPr>
              <a:t>concepts </a:t>
            </a:r>
            <a:r>
              <a:rPr lang="fr-CA" altLang="fr-FR" sz="2400" dirty="0"/>
              <a:t>qui servent de matrice théorique pour les étapes successives de la recherche.  </a:t>
            </a:r>
            <a:endParaRPr lang="fr-CA" altLang="fr-FR" sz="2400" dirty="0" smtClean="0"/>
          </a:p>
          <a:p>
            <a:pPr marL="0" indent="0">
              <a:lnSpc>
                <a:spcPct val="90000"/>
              </a:lnSpc>
              <a:buNone/>
            </a:pPr>
            <a:r>
              <a:rPr lang="fr-CA" altLang="fr-FR" sz="2400" dirty="0" smtClean="0"/>
              <a:t>Cette </a:t>
            </a:r>
            <a:r>
              <a:rPr lang="fr-CA" altLang="fr-FR" sz="2400" dirty="0"/>
              <a:t>matrice est élaborée à partir des analyses conceptuelles et rhétoriques du </a:t>
            </a:r>
            <a:r>
              <a:rPr lang="fr-CA" altLang="fr-FR" sz="2400" b="1" dirty="0">
                <a:solidFill>
                  <a:schemeClr val="accent1"/>
                </a:solidFill>
              </a:rPr>
              <a:t>corpus théorique</a:t>
            </a:r>
            <a:r>
              <a:rPr lang="fr-CA" altLang="fr-FR" sz="2400" dirty="0"/>
              <a:t>.  </a:t>
            </a:r>
            <a:endParaRPr lang="fr-CA" altLang="fr-FR" sz="2400" dirty="0" smtClean="0"/>
          </a:p>
          <a:p>
            <a:pPr marL="0" indent="0">
              <a:lnSpc>
                <a:spcPct val="90000"/>
              </a:lnSpc>
              <a:buNone/>
            </a:pPr>
            <a:r>
              <a:rPr lang="fr-CA" altLang="fr-FR" sz="2400" dirty="0" smtClean="0"/>
              <a:t>Ces </a:t>
            </a:r>
            <a:r>
              <a:rPr lang="fr-CA" altLang="fr-FR" sz="2400" dirty="0"/>
              <a:t>analyses conduisent à une nouvelle mise en réseau cartographique des concepts, voire de leur définition, cartographie qui constituera la matrice du cadre théorique» (Gohier, 2000, p. 99</a:t>
            </a:r>
            <a:r>
              <a:rPr lang="fr-CA" altLang="fr-FR" sz="2400" dirty="0" smtClean="0"/>
              <a:t>).</a:t>
            </a:r>
            <a:endParaRPr lang="fr-CA" altLang="fr-FR" sz="2400" dirty="0"/>
          </a:p>
        </p:txBody>
      </p:sp>
    </p:spTree>
    <p:extLst>
      <p:ext uri="{BB962C8B-B14F-4D97-AF65-F5344CB8AC3E}">
        <p14:creationId xmlns:p14="http://schemas.microsoft.com/office/powerpoint/2010/main" val="24639285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5667" y="2781354"/>
            <a:ext cx="8294701" cy="1143000"/>
          </a:xfrm>
        </p:spPr>
        <p:txBody>
          <a:bodyPr/>
          <a:lstStyle/>
          <a:p>
            <a:pPr algn="ctr"/>
            <a:r>
              <a:rPr lang="fr-CA" dirty="0" smtClean="0"/>
              <a:t>Exemples</a:t>
            </a:r>
            <a:endParaRPr lang="fr-CA" dirty="0"/>
          </a:p>
        </p:txBody>
      </p:sp>
    </p:spTree>
    <p:extLst>
      <p:ext uri="{BB962C8B-B14F-4D97-AF65-F5344CB8AC3E}">
        <p14:creationId xmlns:p14="http://schemas.microsoft.com/office/powerpoint/2010/main" val="3012690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 y="16470"/>
            <a:ext cx="9096703" cy="674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lèche droite 2"/>
          <p:cNvSpPr/>
          <p:nvPr/>
        </p:nvSpPr>
        <p:spPr>
          <a:xfrm>
            <a:off x="4644008" y="764704"/>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8535430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8281" y="1383957"/>
            <a:ext cx="8847438" cy="5474043"/>
          </a:xfrm>
        </p:spPr>
        <p:txBody>
          <a:bodyPr>
            <a:normAutofit fontScale="70000" lnSpcReduction="20000"/>
          </a:bodyPr>
          <a:lstStyle/>
          <a:p>
            <a:r>
              <a:rPr lang="fr-CA" u="sng" dirty="0" smtClean="0"/>
              <a:t>Question générale de recherche</a:t>
            </a:r>
          </a:p>
          <a:p>
            <a:pPr marL="457200" lvl="1" indent="0">
              <a:buNone/>
            </a:pPr>
            <a:r>
              <a:rPr lang="fr-CA" dirty="0" smtClean="0"/>
              <a:t>Quelles </a:t>
            </a:r>
            <a:r>
              <a:rPr lang="fr-CA" dirty="0">
                <a:solidFill>
                  <a:schemeClr val="accent1"/>
                </a:solidFill>
              </a:rPr>
              <a:t>conditions didactiques </a:t>
            </a:r>
            <a:r>
              <a:rPr lang="fr-CA" dirty="0"/>
              <a:t>sont mises en place par l’enseignant de la classe ordinaire du primaire pour l’enseignement des mathématiques aux élèves en difficulté</a:t>
            </a:r>
            <a:r>
              <a:rPr lang="fr-CA" dirty="0" smtClean="0"/>
              <a:t>?</a:t>
            </a:r>
          </a:p>
          <a:p>
            <a:pPr marL="457200" lvl="1" indent="0">
              <a:buNone/>
            </a:pPr>
            <a:endParaRPr lang="fr-CA" dirty="0"/>
          </a:p>
          <a:p>
            <a:r>
              <a:rPr lang="fr-CA" u="sng" dirty="0" smtClean="0"/>
              <a:t>Objectifs spécifiques de recherche</a:t>
            </a:r>
          </a:p>
          <a:p>
            <a:pPr marL="0" indent="0">
              <a:buNone/>
            </a:pPr>
            <a:r>
              <a:rPr lang="fr-CA" dirty="0"/>
              <a:t>En fonction de la description de ces deux piliers conceptuels de la thèse, nous sommes désormais en mesure d’établir trois objectifs de recherche </a:t>
            </a:r>
            <a:r>
              <a:rPr lang="fr-CA" dirty="0" smtClean="0"/>
              <a:t>:</a:t>
            </a:r>
            <a:r>
              <a:rPr lang="fr-FR" dirty="0"/>
              <a:t> </a:t>
            </a:r>
            <a:endParaRPr lang="fr-CA" dirty="0"/>
          </a:p>
          <a:p>
            <a:pPr lvl="1"/>
            <a:r>
              <a:rPr lang="fr-CA" dirty="0">
                <a:solidFill>
                  <a:schemeClr val="accent1"/>
                </a:solidFill>
              </a:rPr>
              <a:t>Décrire et comprendre les interventions didactiques </a:t>
            </a:r>
            <a:r>
              <a:rPr lang="fr-CA" dirty="0"/>
              <a:t>mises en œuvre par deux enseignants pour l’enseignement des probabilités au sein de classes ordinaires du primaire;</a:t>
            </a:r>
          </a:p>
          <a:p>
            <a:pPr lvl="1"/>
            <a:r>
              <a:rPr lang="fr-CA" dirty="0"/>
              <a:t>Décrire et comprendre les interventions didactiques réalisées plus spécifiquement pour l’enseignement des probabilités </a:t>
            </a:r>
            <a:r>
              <a:rPr lang="fr-CA" dirty="0">
                <a:solidFill>
                  <a:schemeClr val="accent1"/>
                </a:solidFill>
              </a:rPr>
              <a:t>aux élèves en difficulté;</a:t>
            </a:r>
          </a:p>
          <a:p>
            <a:pPr lvl="1"/>
            <a:r>
              <a:rPr lang="fr-CA" dirty="0"/>
              <a:t>Situer les interventions didactiques faites auprès des élèves jugés en difficulté en mathématiques par rapport à celles faites auprès des élèves qui ne sont pas jugés en difficulté en mathématiques</a:t>
            </a:r>
            <a:r>
              <a:rPr lang="fr-CA" dirty="0" smtClean="0"/>
              <a:t>.</a:t>
            </a:r>
            <a:endParaRPr lang="fr-CA" dirty="0"/>
          </a:p>
        </p:txBody>
      </p:sp>
    </p:spTree>
    <p:extLst>
      <p:ext uri="{BB962C8B-B14F-4D97-AF65-F5344CB8AC3E}">
        <p14:creationId xmlns:p14="http://schemas.microsoft.com/office/powerpoint/2010/main" val="165763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2099" y="1066854"/>
            <a:ext cx="8294701" cy="1143000"/>
          </a:xfrm>
        </p:spPr>
        <p:txBody>
          <a:bodyPr/>
          <a:lstStyle/>
          <a:p>
            <a:pPr algn="ctr"/>
            <a:r>
              <a:rPr lang="fr-CA" dirty="0" smtClean="0"/>
              <a:t>Qu’est-ce qu’une recherche?</a:t>
            </a:r>
            <a:endParaRPr lang="fr-CA" dirty="0"/>
          </a:p>
        </p:txBody>
      </p:sp>
      <p:sp>
        <p:nvSpPr>
          <p:cNvPr id="3" name="Espace réservé du contenu 2"/>
          <p:cNvSpPr>
            <a:spLocks noGrp="1"/>
          </p:cNvSpPr>
          <p:nvPr>
            <p:ph idx="1"/>
          </p:nvPr>
        </p:nvSpPr>
        <p:spPr>
          <a:xfrm>
            <a:off x="467544" y="2135427"/>
            <a:ext cx="8229600" cy="4525963"/>
          </a:xfrm>
        </p:spPr>
        <p:txBody>
          <a:bodyPr>
            <a:normAutofit fontScale="85000" lnSpcReduction="20000"/>
          </a:bodyPr>
          <a:lstStyle/>
          <a:p>
            <a:r>
              <a:rPr lang="fr-CA" dirty="0" smtClean="0"/>
              <a:t>Pour qu'une démarche soit considérée une recherche</a:t>
            </a:r>
            <a:r>
              <a:rPr lang="fr-CA" dirty="0"/>
              <a:t>, </a:t>
            </a:r>
            <a:r>
              <a:rPr lang="fr-CA" dirty="0" smtClean="0"/>
              <a:t>trois conditions s'imposent:</a:t>
            </a:r>
          </a:p>
          <a:p>
            <a:pPr marL="971550" lvl="1" indent="-514350">
              <a:buFont typeface="+mj-lt"/>
              <a:buAutoNum type="arabicPeriod"/>
            </a:pPr>
            <a:r>
              <a:rPr lang="fr-CA" dirty="0"/>
              <a:t>U</a:t>
            </a:r>
            <a:r>
              <a:rPr lang="fr-CA" dirty="0" smtClean="0"/>
              <a:t>ne production de connaissances nouvelles </a:t>
            </a:r>
          </a:p>
          <a:p>
            <a:pPr marL="971550" lvl="1" indent="-514350">
              <a:buFont typeface="+mj-lt"/>
              <a:buAutoNum type="arabicPeriod"/>
            </a:pPr>
            <a:r>
              <a:rPr lang="fr-CA" dirty="0"/>
              <a:t>U</a:t>
            </a:r>
            <a:r>
              <a:rPr lang="fr-CA" dirty="0" smtClean="0"/>
              <a:t>ne démarche d'investigation rigoureuse </a:t>
            </a:r>
          </a:p>
          <a:p>
            <a:pPr marL="971550" lvl="1" indent="-514350">
              <a:buFont typeface="+mj-lt"/>
              <a:buAutoNum type="arabicPeriod"/>
            </a:pPr>
            <a:r>
              <a:rPr lang="fr-CA" dirty="0"/>
              <a:t>U</a:t>
            </a:r>
            <a:r>
              <a:rPr lang="fr-CA" dirty="0" smtClean="0"/>
              <a:t>ne communication des résultats</a:t>
            </a:r>
            <a:endParaRPr lang="fr-CA" dirty="0"/>
          </a:p>
          <a:p>
            <a:pPr marL="457200" lvl="1" indent="0">
              <a:buNone/>
            </a:pPr>
            <a:r>
              <a:rPr lang="fr-CA" dirty="0" smtClean="0"/>
              <a:t> (</a:t>
            </a:r>
            <a:r>
              <a:rPr lang="fr-CA" dirty="0"/>
              <a:t>Lenoir, </a:t>
            </a:r>
            <a:r>
              <a:rPr lang="fr-CA" dirty="0" smtClean="0"/>
              <a:t>1996)</a:t>
            </a:r>
          </a:p>
          <a:p>
            <a:pPr>
              <a:buFont typeface="Arial" panose="020B0604020202020204" pitchFamily="34" charset="0"/>
              <a:buChar char="•"/>
            </a:pPr>
            <a:r>
              <a:rPr lang="fr-CA" dirty="0" smtClean="0"/>
              <a:t>Il n’y a pas </a:t>
            </a:r>
            <a:r>
              <a:rPr lang="fr-CA" dirty="0" smtClean="0"/>
              <a:t>Recherche</a:t>
            </a:r>
            <a:r>
              <a:rPr lang="fr-CA" dirty="0" smtClean="0"/>
              <a:t>, s’il n’y a pas une </a:t>
            </a:r>
            <a:r>
              <a:rPr lang="fr-CA" dirty="0"/>
              <a:t>c</a:t>
            </a:r>
            <a:r>
              <a:rPr lang="fr-CA" dirty="0" smtClean="0"/>
              <a:t>ommunauté de chercheurs</a:t>
            </a:r>
          </a:p>
          <a:p>
            <a:pPr>
              <a:buFont typeface="Arial" panose="020B0604020202020204" pitchFamily="34" charset="0"/>
              <a:buChar char="•"/>
            </a:pPr>
            <a:r>
              <a:rPr lang="fr-CA" dirty="0"/>
              <a:t>Il n’y a pas </a:t>
            </a:r>
            <a:r>
              <a:rPr lang="fr-CA"/>
              <a:t>de </a:t>
            </a:r>
            <a:r>
              <a:rPr lang="fr-CA" dirty="0"/>
              <a:t>r</a:t>
            </a:r>
            <a:r>
              <a:rPr lang="fr-CA" smtClean="0"/>
              <a:t>echerche</a:t>
            </a:r>
            <a:r>
              <a:rPr lang="fr-CA" dirty="0"/>
              <a:t>, s'il n'y a pas une question, une interrogation, un problème de départ pour lesquels la réponse n 'est pas encore connue. (Van der Maren, 1999</a:t>
            </a:r>
            <a:r>
              <a:rPr lang="fr-CA" dirty="0" smtClean="0"/>
              <a:t>)</a:t>
            </a:r>
            <a:endParaRPr lang="fr-CA" dirty="0"/>
          </a:p>
        </p:txBody>
      </p:sp>
    </p:spTree>
    <p:extLst>
      <p:ext uri="{BB962C8B-B14F-4D97-AF65-F5344CB8AC3E}">
        <p14:creationId xmlns:p14="http://schemas.microsoft.com/office/powerpoint/2010/main" val="358930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945" y="951471"/>
            <a:ext cx="7539681" cy="5016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25406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042987" y="116632"/>
            <a:ext cx="7058025" cy="5381972"/>
            <a:chOff x="1042987" y="116632"/>
            <a:chExt cx="7058025" cy="5381972"/>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7" y="116632"/>
              <a:ext cx="7058025"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645" y="2564904"/>
              <a:ext cx="6943725"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6828937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0825" y="1138237"/>
            <a:ext cx="8294701" cy="1143000"/>
          </a:xfrm>
        </p:spPr>
        <p:txBody>
          <a:bodyPr>
            <a:normAutofit/>
          </a:bodyPr>
          <a:lstStyle/>
          <a:p>
            <a:pPr algn="ctr"/>
            <a:r>
              <a:rPr lang="fr-CA" altLang="fr-FR" sz="3200" dirty="0"/>
              <a:t>Grille de collecte des </a:t>
            </a:r>
            <a:r>
              <a:rPr lang="fr-CA" altLang="fr-FR" sz="3200" dirty="0" smtClean="0"/>
              <a:t>données</a:t>
            </a:r>
            <a:endParaRPr lang="fr-CA" altLang="fr-FR" sz="3200" dirty="0"/>
          </a:p>
        </p:txBody>
      </p:sp>
      <p:sp>
        <p:nvSpPr>
          <p:cNvPr id="13315" name="Rectangle 3"/>
          <p:cNvSpPr>
            <a:spLocks noGrp="1" noChangeArrowheads="1"/>
          </p:cNvSpPr>
          <p:nvPr>
            <p:ph idx="1"/>
          </p:nvPr>
        </p:nvSpPr>
        <p:spPr/>
        <p:txBody>
          <a:bodyPr/>
          <a:lstStyle/>
          <a:p>
            <a:pPr>
              <a:buFont typeface="Century Gothic" pitchFamily="34" charset="0"/>
              <a:buNone/>
            </a:pPr>
            <a:r>
              <a:rPr lang="fr-CA" altLang="fr-FR"/>
              <a:t>  </a:t>
            </a: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173652"/>
            <a:ext cx="8893175" cy="417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7" name="Oval 5"/>
          <p:cNvSpPr>
            <a:spLocks noChangeArrowheads="1"/>
          </p:cNvSpPr>
          <p:nvPr/>
        </p:nvSpPr>
        <p:spPr bwMode="auto">
          <a:xfrm>
            <a:off x="250825" y="2133600"/>
            <a:ext cx="1873250" cy="574675"/>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3318" name="Oval 6"/>
          <p:cNvSpPr>
            <a:spLocks noChangeArrowheads="1"/>
          </p:cNvSpPr>
          <p:nvPr/>
        </p:nvSpPr>
        <p:spPr bwMode="auto">
          <a:xfrm>
            <a:off x="250825" y="2565400"/>
            <a:ext cx="1873250" cy="574675"/>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3319" name="Oval 7"/>
          <p:cNvSpPr>
            <a:spLocks noChangeArrowheads="1"/>
          </p:cNvSpPr>
          <p:nvPr/>
        </p:nvSpPr>
        <p:spPr bwMode="auto">
          <a:xfrm>
            <a:off x="250825" y="3068638"/>
            <a:ext cx="1873250" cy="574675"/>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3320" name="Oval 8"/>
          <p:cNvSpPr>
            <a:spLocks noChangeArrowheads="1"/>
          </p:cNvSpPr>
          <p:nvPr/>
        </p:nvSpPr>
        <p:spPr bwMode="auto">
          <a:xfrm>
            <a:off x="250825" y="3573463"/>
            <a:ext cx="1873250" cy="792162"/>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3321" name="Oval 9"/>
          <p:cNvSpPr>
            <a:spLocks noChangeArrowheads="1"/>
          </p:cNvSpPr>
          <p:nvPr/>
        </p:nvSpPr>
        <p:spPr bwMode="auto">
          <a:xfrm>
            <a:off x="323850" y="4437063"/>
            <a:ext cx="1873250" cy="574675"/>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3322" name="Oval 10"/>
          <p:cNvSpPr>
            <a:spLocks noChangeArrowheads="1"/>
          </p:cNvSpPr>
          <p:nvPr/>
        </p:nvSpPr>
        <p:spPr bwMode="auto">
          <a:xfrm>
            <a:off x="323850" y="4941888"/>
            <a:ext cx="1873250" cy="574675"/>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3323" name="Oval 11"/>
          <p:cNvSpPr>
            <a:spLocks noChangeArrowheads="1"/>
          </p:cNvSpPr>
          <p:nvPr/>
        </p:nvSpPr>
        <p:spPr bwMode="auto">
          <a:xfrm>
            <a:off x="323850" y="5445125"/>
            <a:ext cx="1873250" cy="360363"/>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Tree>
    <p:extLst>
      <p:ext uri="{BB962C8B-B14F-4D97-AF65-F5344CB8AC3E}">
        <p14:creationId xmlns:p14="http://schemas.microsoft.com/office/powerpoint/2010/main" val="3251037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 to="" calcmode="lin" valueType="num">
                                      <p:cBhvr>
                                        <p:cTn id="7" dur="1" fill="hold"/>
                                        <p:tgtEl>
                                          <p:spTgt spid="1331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13317"/>
                                        </p:tgtEl>
                                      </p:cBhvr>
                                    </p:animEffect>
                                    <p:set>
                                      <p:cBhvr>
                                        <p:cTn id="12" dur="1" fill="hold">
                                          <p:stCondLst>
                                            <p:cond delay="499"/>
                                          </p:stCondLst>
                                        </p:cTn>
                                        <p:tgtEl>
                                          <p:spTgt spid="1331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318"/>
                                        </p:tgtEl>
                                        <p:attrNameLst>
                                          <p:attrName>style.visibility</p:attrName>
                                        </p:attrNameLst>
                                      </p:cBhvr>
                                      <p:to>
                                        <p:strVal val="visible"/>
                                      </p:to>
                                    </p:set>
                                    <p:anim calcmode="lin" valueType="num">
                                      <p:cBhvr additive="base">
                                        <p:cTn id="17" dur="500" fill="hold"/>
                                        <p:tgtEl>
                                          <p:spTgt spid="13318"/>
                                        </p:tgtEl>
                                        <p:attrNameLst>
                                          <p:attrName>ppt_x</p:attrName>
                                        </p:attrNameLst>
                                      </p:cBhvr>
                                      <p:tavLst>
                                        <p:tav tm="0">
                                          <p:val>
                                            <p:strVal val="#ppt_x"/>
                                          </p:val>
                                        </p:tav>
                                        <p:tav tm="100000">
                                          <p:val>
                                            <p:strVal val="#ppt_x"/>
                                          </p:val>
                                        </p:tav>
                                      </p:tavLst>
                                    </p:anim>
                                    <p:anim calcmode="lin" valueType="num">
                                      <p:cBhvr additive="base">
                                        <p:cTn id="18" dur="500" fill="hold"/>
                                        <p:tgtEl>
                                          <p:spTgt spid="13318"/>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xit" presetSubtype="4" fill="hold" grpId="1" nodeType="clickEffect">
                                  <p:stCondLst>
                                    <p:cond delay="0"/>
                                  </p:stCondLst>
                                  <p:childTnLst>
                                    <p:anim calcmode="lin" valueType="num">
                                      <p:cBhvr additive="base">
                                        <p:cTn id="22" dur="500"/>
                                        <p:tgtEl>
                                          <p:spTgt spid="13318"/>
                                        </p:tgtEl>
                                        <p:attrNameLst>
                                          <p:attrName>ppt_x</p:attrName>
                                        </p:attrNameLst>
                                      </p:cBhvr>
                                      <p:tavLst>
                                        <p:tav tm="0">
                                          <p:val>
                                            <p:strVal val="ppt_x"/>
                                          </p:val>
                                        </p:tav>
                                        <p:tav tm="100000">
                                          <p:val>
                                            <p:strVal val="ppt_x"/>
                                          </p:val>
                                        </p:tav>
                                      </p:tavLst>
                                    </p:anim>
                                    <p:anim calcmode="lin" valueType="num">
                                      <p:cBhvr additive="base">
                                        <p:cTn id="23" dur="500"/>
                                        <p:tgtEl>
                                          <p:spTgt spid="13318"/>
                                        </p:tgtEl>
                                        <p:attrNameLst>
                                          <p:attrName>ppt_y</p:attrName>
                                        </p:attrNameLst>
                                      </p:cBhvr>
                                      <p:tavLst>
                                        <p:tav tm="0">
                                          <p:val>
                                            <p:strVal val="ppt_y"/>
                                          </p:val>
                                        </p:tav>
                                        <p:tav tm="100000">
                                          <p:val>
                                            <p:strVal val="1+ppt_h/2"/>
                                          </p:val>
                                        </p:tav>
                                      </p:tavLst>
                                    </p:anim>
                                    <p:set>
                                      <p:cBhvr>
                                        <p:cTn id="24" dur="1" fill="hold">
                                          <p:stCondLst>
                                            <p:cond delay="499"/>
                                          </p:stCondLst>
                                        </p:cTn>
                                        <p:tgtEl>
                                          <p:spTgt spid="13318"/>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0" presetClass="entr" presetSubtype="0" fill="hold" grpId="0" nodeType="clickEffect">
                                  <p:stCondLst>
                                    <p:cond delay="0"/>
                                  </p:stCondLst>
                                  <p:childTnLst>
                                    <p:set>
                                      <p:cBhvr>
                                        <p:cTn id="28" dur="1" fill="hold">
                                          <p:stCondLst>
                                            <p:cond delay="0"/>
                                          </p:stCondLst>
                                        </p:cTn>
                                        <p:tgtEl>
                                          <p:spTgt spid="13319"/>
                                        </p:tgtEl>
                                        <p:attrNameLst>
                                          <p:attrName>style.visibility</p:attrName>
                                        </p:attrNameLst>
                                      </p:cBhvr>
                                      <p:to>
                                        <p:strVal val="visible"/>
                                      </p:to>
                                    </p:set>
                                    <p:animEffect transition="in" filter="wedge">
                                      <p:cBhvr>
                                        <p:cTn id="29" dur="2000"/>
                                        <p:tgtEl>
                                          <p:spTgt spid="1331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xit" presetSubtype="16" fill="hold" grpId="1" nodeType="clickEffect">
                                  <p:stCondLst>
                                    <p:cond delay="0"/>
                                  </p:stCondLst>
                                  <p:childTnLst>
                                    <p:animEffect transition="out" filter="box(in)">
                                      <p:cBhvr>
                                        <p:cTn id="33" dur="500"/>
                                        <p:tgtEl>
                                          <p:spTgt spid="13319"/>
                                        </p:tgtEl>
                                      </p:cBhvr>
                                    </p:animEffect>
                                    <p:set>
                                      <p:cBhvr>
                                        <p:cTn id="34" dur="1" fill="hold">
                                          <p:stCondLst>
                                            <p:cond delay="499"/>
                                          </p:stCondLst>
                                        </p:cTn>
                                        <p:tgtEl>
                                          <p:spTgt spid="13319"/>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4" presetClass="entr" presetSubtype="0" fill="hold" grpId="0" nodeType="clickEffect">
                                  <p:stCondLst>
                                    <p:cond delay="0"/>
                                  </p:stCondLst>
                                  <p:childTnLst>
                                    <p:set>
                                      <p:cBhvr>
                                        <p:cTn id="38" dur="1" fill="hold">
                                          <p:stCondLst>
                                            <p:cond delay="0"/>
                                          </p:stCondLst>
                                        </p:cTn>
                                        <p:tgtEl>
                                          <p:spTgt spid="13320"/>
                                        </p:tgtEl>
                                        <p:attrNameLst>
                                          <p:attrName>style.visibility</p:attrName>
                                        </p:attrNameLst>
                                      </p:cBhvr>
                                      <p:to>
                                        <p:strVal val="visible"/>
                                      </p:to>
                                    </p:set>
                                    <p:anim to="" calcmode="lin" valueType="num">
                                      <p:cBhvr>
                                        <p:cTn id="39" dur="1" fill="hold"/>
                                        <p:tgtEl>
                                          <p:spTgt spid="13320"/>
                                        </p:tgtEl>
                                        <p:attrNameLst>
                                          <p:attrName/>
                                        </p:attrNameLst>
                                      </p:cBhvr>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xit" presetSubtype="10" fill="hold" grpId="1" nodeType="clickEffect">
                                  <p:stCondLst>
                                    <p:cond delay="0"/>
                                  </p:stCondLst>
                                  <p:childTnLst>
                                    <p:animEffect transition="out" filter="blinds(horizontal)">
                                      <p:cBhvr>
                                        <p:cTn id="43" dur="500"/>
                                        <p:tgtEl>
                                          <p:spTgt spid="13320"/>
                                        </p:tgtEl>
                                      </p:cBhvr>
                                    </p:animEffect>
                                    <p:set>
                                      <p:cBhvr>
                                        <p:cTn id="44" dur="1" fill="hold">
                                          <p:stCondLst>
                                            <p:cond delay="499"/>
                                          </p:stCondLst>
                                        </p:cTn>
                                        <p:tgtEl>
                                          <p:spTgt spid="13320"/>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13321"/>
                                        </p:tgtEl>
                                        <p:attrNameLst>
                                          <p:attrName>style.visibility</p:attrName>
                                        </p:attrNameLst>
                                      </p:cBhvr>
                                      <p:to>
                                        <p:strVal val="visible"/>
                                      </p:to>
                                    </p:set>
                                    <p:animEffect transition="in" filter="box(in)">
                                      <p:cBhvr>
                                        <p:cTn id="49" dur="500"/>
                                        <p:tgtEl>
                                          <p:spTgt spid="1332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xit" presetSubtype="16" fill="hold" grpId="1" nodeType="clickEffect">
                                  <p:stCondLst>
                                    <p:cond delay="0"/>
                                  </p:stCondLst>
                                  <p:childTnLst>
                                    <p:animEffect transition="out" filter="box(in)">
                                      <p:cBhvr>
                                        <p:cTn id="53" dur="500"/>
                                        <p:tgtEl>
                                          <p:spTgt spid="13321"/>
                                        </p:tgtEl>
                                      </p:cBhvr>
                                    </p:animEffect>
                                    <p:set>
                                      <p:cBhvr>
                                        <p:cTn id="54" dur="1" fill="hold">
                                          <p:stCondLst>
                                            <p:cond delay="499"/>
                                          </p:stCondLst>
                                        </p:cTn>
                                        <p:tgtEl>
                                          <p:spTgt spid="13321"/>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3322"/>
                                        </p:tgtEl>
                                        <p:attrNameLst>
                                          <p:attrName>style.visibility</p:attrName>
                                        </p:attrNameLst>
                                      </p:cBhvr>
                                      <p:to>
                                        <p:strVal val="visible"/>
                                      </p:to>
                                    </p:set>
                                    <p:animEffect transition="in" filter="blinds(horizontal)">
                                      <p:cBhvr>
                                        <p:cTn id="59" dur="500"/>
                                        <p:tgtEl>
                                          <p:spTgt spid="1332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xit" presetSubtype="10" fill="hold" grpId="1" nodeType="clickEffect">
                                  <p:stCondLst>
                                    <p:cond delay="0"/>
                                  </p:stCondLst>
                                  <p:childTnLst>
                                    <p:animEffect transition="out" filter="blinds(horizontal)">
                                      <p:cBhvr>
                                        <p:cTn id="63" dur="500"/>
                                        <p:tgtEl>
                                          <p:spTgt spid="13322"/>
                                        </p:tgtEl>
                                      </p:cBhvr>
                                    </p:animEffect>
                                    <p:set>
                                      <p:cBhvr>
                                        <p:cTn id="64" dur="1" fill="hold">
                                          <p:stCondLst>
                                            <p:cond delay="499"/>
                                          </p:stCondLst>
                                        </p:cTn>
                                        <p:tgtEl>
                                          <p:spTgt spid="13322"/>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20" presetClass="entr" presetSubtype="0" fill="hold" grpId="0" nodeType="clickEffect">
                                  <p:stCondLst>
                                    <p:cond delay="0"/>
                                  </p:stCondLst>
                                  <p:childTnLst>
                                    <p:set>
                                      <p:cBhvr>
                                        <p:cTn id="68" dur="1" fill="hold">
                                          <p:stCondLst>
                                            <p:cond delay="0"/>
                                          </p:stCondLst>
                                        </p:cTn>
                                        <p:tgtEl>
                                          <p:spTgt spid="13323"/>
                                        </p:tgtEl>
                                        <p:attrNameLst>
                                          <p:attrName>style.visibility</p:attrName>
                                        </p:attrNameLst>
                                      </p:cBhvr>
                                      <p:to>
                                        <p:strVal val="visible"/>
                                      </p:to>
                                    </p:set>
                                    <p:animEffect transition="in" filter="wedge">
                                      <p:cBhvr>
                                        <p:cTn id="69" dur="2000"/>
                                        <p:tgtEl>
                                          <p:spTgt spid="13323"/>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xit" presetSubtype="10" fill="hold" grpId="1" nodeType="clickEffect">
                                  <p:stCondLst>
                                    <p:cond delay="0"/>
                                  </p:stCondLst>
                                  <p:childTnLst>
                                    <p:animEffect transition="out" filter="blinds(horizontal)">
                                      <p:cBhvr>
                                        <p:cTn id="73" dur="500"/>
                                        <p:tgtEl>
                                          <p:spTgt spid="13323"/>
                                        </p:tgtEl>
                                      </p:cBhvr>
                                    </p:animEffect>
                                    <p:set>
                                      <p:cBhvr>
                                        <p:cTn id="74" dur="1" fill="hold">
                                          <p:stCondLst>
                                            <p:cond delay="499"/>
                                          </p:stCondLst>
                                        </p:cTn>
                                        <p:tgtEl>
                                          <p:spTgt spid="133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7" grpId="1" animBg="1"/>
      <p:bldP spid="13318" grpId="0" animBg="1"/>
      <p:bldP spid="13318" grpId="1" animBg="1"/>
      <p:bldP spid="13319" grpId="0" animBg="1"/>
      <p:bldP spid="13319" grpId="1" animBg="1"/>
      <p:bldP spid="13320" grpId="0" animBg="1"/>
      <p:bldP spid="13320" grpId="1" animBg="1"/>
      <p:bldP spid="13321" grpId="0" animBg="1"/>
      <p:bldP spid="13321" grpId="1" animBg="1"/>
      <p:bldP spid="13322" grpId="0" animBg="1"/>
      <p:bldP spid="13322" grpId="1" animBg="1"/>
      <p:bldP spid="13323" grpId="0" animBg="1"/>
      <p:bldP spid="13323"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358" y="2458995"/>
            <a:ext cx="7805798" cy="3977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e 1"/>
          <p:cNvGrpSpPr/>
          <p:nvPr/>
        </p:nvGrpSpPr>
        <p:grpSpPr>
          <a:xfrm>
            <a:off x="642551" y="420131"/>
            <a:ext cx="7396971" cy="1866398"/>
            <a:chOff x="1691680" y="276806"/>
            <a:chExt cx="6419850" cy="1339815"/>
          </a:xfrm>
        </p:grpSpPr>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76806"/>
              <a:ext cx="241935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692696"/>
              <a:ext cx="64198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3170918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title"/>
          </p:nvPr>
        </p:nvSpPr>
        <p:spPr>
          <a:xfrm>
            <a:off x="392099" y="2948170"/>
            <a:ext cx="8294701" cy="1143000"/>
          </a:xfrm>
        </p:spPr>
        <p:txBody>
          <a:bodyPr>
            <a:normAutofit/>
          </a:bodyPr>
          <a:lstStyle/>
          <a:p>
            <a:pPr algn="ctr"/>
            <a:r>
              <a:rPr lang="fr-CA" altLang="fr-FR" sz="3200" dirty="0" smtClean="0"/>
              <a:t>Exemple d’une schématisation d’une ébauche de problématisation</a:t>
            </a:r>
            <a:endParaRPr lang="fr-CA" altLang="fr-FR" sz="3200" dirty="0"/>
          </a:p>
        </p:txBody>
      </p:sp>
    </p:spTree>
    <p:extLst>
      <p:ext uri="{BB962C8B-B14F-4D97-AF65-F5344CB8AC3E}">
        <p14:creationId xmlns:p14="http://schemas.microsoft.com/office/powerpoint/2010/main" val="32126326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79292" y="85258"/>
            <a:ext cx="8784039" cy="6684534"/>
            <a:chOff x="179292" y="85258"/>
            <a:chExt cx="8784039" cy="6684534"/>
          </a:xfrm>
        </p:grpSpPr>
        <p:sp>
          <p:nvSpPr>
            <p:cNvPr id="3" name="Rectangle 2"/>
            <p:cNvSpPr/>
            <p:nvPr/>
          </p:nvSpPr>
          <p:spPr>
            <a:xfrm>
              <a:off x="2692293" y="1089834"/>
              <a:ext cx="1329626" cy="16065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100"/>
            </a:p>
          </p:txBody>
        </p:sp>
        <p:sp>
          <p:nvSpPr>
            <p:cNvPr id="4" name="Rectangle 3"/>
            <p:cNvSpPr/>
            <p:nvPr/>
          </p:nvSpPr>
          <p:spPr>
            <a:xfrm>
              <a:off x="3651140" y="191964"/>
              <a:ext cx="1656184" cy="65960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CA" sz="1200" b="1" dirty="0" smtClean="0"/>
                <a:t>1. Enseignement de la statistique et sociétés actuelles</a:t>
              </a:r>
              <a:endParaRPr lang="fr-CA" sz="1200" b="1" dirty="0"/>
            </a:p>
          </p:txBody>
        </p:sp>
        <p:sp>
          <p:nvSpPr>
            <p:cNvPr id="5" name="Rectangle 4"/>
            <p:cNvSpPr/>
            <p:nvPr/>
          </p:nvSpPr>
          <p:spPr>
            <a:xfrm>
              <a:off x="335319" y="176120"/>
              <a:ext cx="1892560" cy="67544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CA" sz="1200" b="1" dirty="0" smtClean="0"/>
                <a:t>2. Importance de l’enseignement de la statistique à l’école</a:t>
              </a:r>
              <a:endParaRPr lang="fr-CA" sz="1200" b="1" dirty="0"/>
            </a:p>
          </p:txBody>
        </p:sp>
        <p:sp>
          <p:nvSpPr>
            <p:cNvPr id="6" name="Rectangle 5"/>
            <p:cNvSpPr/>
            <p:nvPr/>
          </p:nvSpPr>
          <p:spPr>
            <a:xfrm>
              <a:off x="5997838" y="1427848"/>
              <a:ext cx="1540893" cy="69997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CA" sz="1200" b="1" dirty="0" smtClean="0"/>
                <a:t>3. L’enseignement de la statistique au Québec</a:t>
              </a:r>
              <a:endParaRPr lang="fr-CA" sz="1200" b="1" dirty="0"/>
            </a:p>
          </p:txBody>
        </p:sp>
        <p:sp>
          <p:nvSpPr>
            <p:cNvPr id="7" name="Rectangle 6"/>
            <p:cNvSpPr/>
            <p:nvPr/>
          </p:nvSpPr>
          <p:spPr>
            <a:xfrm>
              <a:off x="5796480" y="3175977"/>
              <a:ext cx="2479094" cy="72223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CA" sz="1200" b="1" dirty="0" smtClean="0"/>
                <a:t>4. Analyse des définitions en lien avec la didactique de la statistique</a:t>
              </a:r>
              <a:endParaRPr lang="fr-CA" sz="1200" b="1" dirty="0"/>
            </a:p>
          </p:txBody>
        </p:sp>
        <p:sp>
          <p:nvSpPr>
            <p:cNvPr id="8" name="Rectangle 7"/>
            <p:cNvSpPr/>
            <p:nvPr/>
          </p:nvSpPr>
          <p:spPr>
            <a:xfrm>
              <a:off x="3780402" y="3217416"/>
              <a:ext cx="1569207" cy="64379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CA" sz="1200" b="1" dirty="0" smtClean="0"/>
                <a:t>5. Différence statistiques et mathématiques</a:t>
              </a:r>
              <a:endParaRPr lang="fr-CA" sz="1200" b="1" dirty="0"/>
            </a:p>
          </p:txBody>
        </p:sp>
        <p:sp>
          <p:nvSpPr>
            <p:cNvPr id="9" name="Rectangle 8"/>
            <p:cNvSpPr/>
            <p:nvPr/>
          </p:nvSpPr>
          <p:spPr>
            <a:xfrm>
              <a:off x="179292" y="4511005"/>
              <a:ext cx="1968812" cy="115330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CA" sz="1200" b="1" dirty="0" smtClean="0"/>
                <a:t>6. Recherches récentes sur l’enseignement et l’apprentissage des mathématiques et de la statistique à l’école</a:t>
              </a:r>
              <a:endParaRPr lang="fr-CA" sz="1200" b="1" dirty="0"/>
            </a:p>
          </p:txBody>
        </p:sp>
        <p:sp>
          <p:nvSpPr>
            <p:cNvPr id="10" name="Rectangle 9"/>
            <p:cNvSpPr/>
            <p:nvPr/>
          </p:nvSpPr>
          <p:spPr>
            <a:xfrm>
              <a:off x="2374852" y="5181933"/>
              <a:ext cx="1405550" cy="79097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CA" sz="1200" b="1" dirty="0" smtClean="0"/>
                <a:t>7. Pertinence scientifique de la recherche</a:t>
              </a:r>
              <a:endParaRPr lang="fr-CA" sz="1200" b="1" dirty="0"/>
            </a:p>
          </p:txBody>
        </p:sp>
        <p:sp>
          <p:nvSpPr>
            <p:cNvPr id="11" name="Rectangle 10"/>
            <p:cNvSpPr/>
            <p:nvPr/>
          </p:nvSpPr>
          <p:spPr>
            <a:xfrm>
              <a:off x="6313273" y="5216244"/>
              <a:ext cx="2650058" cy="15243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CA" sz="1200" b="1" dirty="0" smtClean="0"/>
                <a:t>8. Objectif général de la recherche: </a:t>
              </a:r>
            </a:p>
            <a:p>
              <a:pPr algn="ctr"/>
              <a:r>
                <a:rPr lang="fr-CA" sz="1100" i="1" dirty="0" smtClean="0"/>
                <a:t>Documenter, analyser et comprendre le développement de la pensée critique à l’égard des activités statistiques dans un contexte d’enseignement de la statistique chez des élèves de la fin du primaire et du début du secondaire</a:t>
              </a:r>
              <a:r>
                <a:rPr lang="fr-CA" sz="1100" dirty="0" smtClean="0"/>
                <a:t>.</a:t>
              </a:r>
              <a:endParaRPr lang="fr-CA" sz="1100" dirty="0"/>
            </a:p>
          </p:txBody>
        </p:sp>
        <p:sp>
          <p:nvSpPr>
            <p:cNvPr id="12" name="Rectangle 11"/>
            <p:cNvSpPr/>
            <p:nvPr/>
          </p:nvSpPr>
          <p:spPr>
            <a:xfrm>
              <a:off x="6053444" y="232964"/>
              <a:ext cx="1100689" cy="5854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CA" sz="1100" dirty="0" smtClean="0"/>
                <a:t>Statistiques dans la société</a:t>
              </a:r>
              <a:endParaRPr lang="fr-CA" sz="1100" dirty="0"/>
            </a:p>
          </p:txBody>
        </p:sp>
        <p:sp>
          <p:nvSpPr>
            <p:cNvPr id="13" name="Rectangle 12"/>
            <p:cNvSpPr/>
            <p:nvPr/>
          </p:nvSpPr>
          <p:spPr>
            <a:xfrm>
              <a:off x="7715857" y="85258"/>
              <a:ext cx="936103" cy="29541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CA" sz="1100" dirty="0" smtClean="0"/>
                <a:t>Politique</a:t>
              </a:r>
              <a:endParaRPr lang="fr-CA" sz="1100" dirty="0"/>
            </a:p>
          </p:txBody>
        </p:sp>
        <p:sp>
          <p:nvSpPr>
            <p:cNvPr id="14" name="Rectangle 13"/>
            <p:cNvSpPr/>
            <p:nvPr/>
          </p:nvSpPr>
          <p:spPr>
            <a:xfrm>
              <a:off x="7718139" y="442768"/>
              <a:ext cx="1224136" cy="29541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CA" sz="1100" dirty="0" smtClean="0"/>
                <a:t>Environnement</a:t>
              </a:r>
              <a:endParaRPr lang="fr-CA" sz="1100" dirty="0"/>
            </a:p>
          </p:txBody>
        </p:sp>
        <p:sp>
          <p:nvSpPr>
            <p:cNvPr id="15" name="Rectangle 14"/>
            <p:cNvSpPr/>
            <p:nvPr/>
          </p:nvSpPr>
          <p:spPr>
            <a:xfrm>
              <a:off x="7711467" y="818384"/>
              <a:ext cx="936103" cy="29541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CA" sz="1100" dirty="0" smtClean="0"/>
                <a:t>Santé</a:t>
              </a:r>
              <a:endParaRPr lang="fr-CA" sz="1100" dirty="0"/>
            </a:p>
          </p:txBody>
        </p:sp>
        <p:sp>
          <p:nvSpPr>
            <p:cNvPr id="16" name="Rectangle 15"/>
            <p:cNvSpPr/>
            <p:nvPr/>
          </p:nvSpPr>
          <p:spPr>
            <a:xfrm>
              <a:off x="7700999" y="1177323"/>
              <a:ext cx="936103" cy="29541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CA" sz="1100" dirty="0" smtClean="0"/>
                <a:t>Éducation</a:t>
              </a:r>
              <a:endParaRPr lang="fr-CA" sz="1100" dirty="0"/>
            </a:p>
          </p:txBody>
        </p:sp>
        <p:sp>
          <p:nvSpPr>
            <p:cNvPr id="17" name="Rectangle 16"/>
            <p:cNvSpPr/>
            <p:nvPr/>
          </p:nvSpPr>
          <p:spPr>
            <a:xfrm>
              <a:off x="644348" y="1069829"/>
              <a:ext cx="1274502" cy="510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100" dirty="0" smtClean="0"/>
                <a:t>Statistiques dans les programmes</a:t>
              </a:r>
              <a:endParaRPr lang="fr-CA" sz="1100" dirty="0"/>
            </a:p>
          </p:txBody>
        </p:sp>
        <p:sp>
          <p:nvSpPr>
            <p:cNvPr id="18" name="Rectangle 17"/>
            <p:cNvSpPr/>
            <p:nvPr/>
          </p:nvSpPr>
          <p:spPr>
            <a:xfrm>
              <a:off x="277880" y="1945088"/>
              <a:ext cx="912178" cy="4817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100" dirty="0" smtClean="0"/>
                <a:t>États-Unis (NCTM)</a:t>
              </a:r>
              <a:endParaRPr lang="fr-CA" sz="1100" dirty="0"/>
            </a:p>
          </p:txBody>
        </p:sp>
        <p:sp>
          <p:nvSpPr>
            <p:cNvPr id="19" name="Rectangle 18"/>
            <p:cNvSpPr/>
            <p:nvPr/>
          </p:nvSpPr>
          <p:spPr>
            <a:xfrm>
              <a:off x="1330739" y="1933241"/>
              <a:ext cx="1008112" cy="4817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100" dirty="0" smtClean="0"/>
                <a:t>Québec</a:t>
              </a:r>
              <a:endParaRPr lang="fr-CA" sz="1100" dirty="0"/>
            </a:p>
          </p:txBody>
        </p:sp>
        <p:sp>
          <p:nvSpPr>
            <p:cNvPr id="20" name="Rectangle 19"/>
            <p:cNvSpPr/>
            <p:nvPr/>
          </p:nvSpPr>
          <p:spPr>
            <a:xfrm>
              <a:off x="7154133" y="2393842"/>
              <a:ext cx="1408647" cy="52529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CA" sz="1100" dirty="0" smtClean="0"/>
                <a:t>Évolution et changements (outils numériques)</a:t>
              </a:r>
              <a:endParaRPr lang="fr-CA" sz="1100" dirty="0"/>
            </a:p>
          </p:txBody>
        </p:sp>
        <p:sp>
          <p:nvSpPr>
            <p:cNvPr id="21" name="Rectangle 20"/>
            <p:cNvSpPr/>
            <p:nvPr/>
          </p:nvSpPr>
          <p:spPr>
            <a:xfrm>
              <a:off x="5076056" y="2300762"/>
              <a:ext cx="1640620" cy="71017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CA" sz="1100" dirty="0" smtClean="0"/>
                <a:t>Description des programmes du primaire et du secondaire</a:t>
              </a:r>
              <a:endParaRPr lang="fr-CA" sz="1100" dirty="0"/>
            </a:p>
          </p:txBody>
        </p:sp>
        <p:cxnSp>
          <p:nvCxnSpPr>
            <p:cNvPr id="22" name="Connecteur droit avec flèche 21"/>
            <p:cNvCxnSpPr>
              <a:stCxn id="4" idx="3"/>
              <a:endCxn id="12" idx="1"/>
            </p:cNvCxnSpPr>
            <p:nvPr/>
          </p:nvCxnSpPr>
          <p:spPr>
            <a:xfrm>
              <a:off x="5307324" y="521765"/>
              <a:ext cx="746120" cy="390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stCxn id="12" idx="3"/>
              <a:endCxn id="13" idx="1"/>
            </p:cNvCxnSpPr>
            <p:nvPr/>
          </p:nvCxnSpPr>
          <p:spPr>
            <a:xfrm flipV="1">
              <a:off x="7154133" y="232964"/>
              <a:ext cx="561724" cy="29271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stCxn id="12" idx="3"/>
              <a:endCxn id="14" idx="1"/>
            </p:cNvCxnSpPr>
            <p:nvPr/>
          </p:nvCxnSpPr>
          <p:spPr>
            <a:xfrm>
              <a:off x="7154133" y="525674"/>
              <a:ext cx="564006" cy="648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stCxn id="12" idx="3"/>
              <a:endCxn id="15" idx="1"/>
            </p:cNvCxnSpPr>
            <p:nvPr/>
          </p:nvCxnSpPr>
          <p:spPr>
            <a:xfrm>
              <a:off x="7154133" y="525674"/>
              <a:ext cx="557334" cy="44041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a:stCxn id="12" idx="3"/>
              <a:endCxn id="16" idx="1"/>
            </p:cNvCxnSpPr>
            <p:nvPr/>
          </p:nvCxnSpPr>
          <p:spPr>
            <a:xfrm>
              <a:off x="7154133" y="525674"/>
              <a:ext cx="546866" cy="79935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stCxn id="4" idx="1"/>
              <a:endCxn id="5" idx="3"/>
            </p:cNvCxnSpPr>
            <p:nvPr/>
          </p:nvCxnSpPr>
          <p:spPr>
            <a:xfrm flipH="1" flipV="1">
              <a:off x="2227879" y="513843"/>
              <a:ext cx="1423261" cy="792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a:stCxn id="5" idx="2"/>
              <a:endCxn id="17" idx="0"/>
            </p:cNvCxnSpPr>
            <p:nvPr/>
          </p:nvCxnSpPr>
          <p:spPr>
            <a:xfrm>
              <a:off x="1281599" y="851566"/>
              <a:ext cx="0" cy="21826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202633" y="1474866"/>
              <a:ext cx="1518073" cy="61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100" dirty="0" smtClean="0"/>
                <a:t>Statistiques comme « savoirs essentiels » en mathématique</a:t>
              </a:r>
              <a:endParaRPr lang="fr-CA" sz="1100" dirty="0"/>
            </a:p>
          </p:txBody>
        </p:sp>
        <p:sp>
          <p:nvSpPr>
            <p:cNvPr id="30" name="Rectangle 29"/>
            <p:cNvSpPr/>
            <p:nvPr/>
          </p:nvSpPr>
          <p:spPr>
            <a:xfrm>
              <a:off x="2791728" y="1148011"/>
              <a:ext cx="1140128" cy="24086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CA" sz="1100" dirty="0" smtClean="0"/>
                <a:t>Arithmétique</a:t>
              </a:r>
              <a:endParaRPr lang="fr-CA" sz="1100" dirty="0"/>
            </a:p>
          </p:txBody>
        </p:sp>
        <p:sp>
          <p:nvSpPr>
            <p:cNvPr id="31" name="Rectangle 30"/>
            <p:cNvSpPr/>
            <p:nvPr/>
          </p:nvSpPr>
          <p:spPr>
            <a:xfrm>
              <a:off x="2791728" y="1456249"/>
              <a:ext cx="1140128" cy="24086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CA" sz="1100" dirty="0" smtClean="0"/>
                <a:t>Mesure</a:t>
              </a:r>
              <a:endParaRPr lang="fr-CA" sz="1100" dirty="0"/>
            </a:p>
          </p:txBody>
        </p:sp>
        <p:sp>
          <p:nvSpPr>
            <p:cNvPr id="32" name="Rectangle 31"/>
            <p:cNvSpPr/>
            <p:nvPr/>
          </p:nvSpPr>
          <p:spPr>
            <a:xfrm>
              <a:off x="2804826" y="1777836"/>
              <a:ext cx="1140128" cy="24086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CA" sz="1100" dirty="0" smtClean="0"/>
                <a:t>Géométrie</a:t>
              </a:r>
              <a:endParaRPr lang="fr-CA" sz="1100" dirty="0"/>
            </a:p>
          </p:txBody>
        </p:sp>
        <p:sp>
          <p:nvSpPr>
            <p:cNvPr id="33" name="Rectangle 32"/>
            <p:cNvSpPr/>
            <p:nvPr/>
          </p:nvSpPr>
          <p:spPr>
            <a:xfrm>
              <a:off x="2804826" y="2094493"/>
              <a:ext cx="1140128" cy="24086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CA" sz="1100" dirty="0" smtClean="0"/>
                <a:t>Probabilités</a:t>
              </a:r>
              <a:endParaRPr lang="fr-CA" sz="1100" dirty="0"/>
            </a:p>
          </p:txBody>
        </p:sp>
        <p:sp>
          <p:nvSpPr>
            <p:cNvPr id="34" name="Rectangle 33"/>
            <p:cNvSpPr/>
            <p:nvPr/>
          </p:nvSpPr>
          <p:spPr>
            <a:xfrm>
              <a:off x="2791728" y="2414980"/>
              <a:ext cx="1140128" cy="24086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CA" sz="1100" dirty="0" smtClean="0"/>
                <a:t>Statistiques</a:t>
              </a:r>
              <a:endParaRPr lang="fr-CA" sz="1100" dirty="0"/>
            </a:p>
          </p:txBody>
        </p:sp>
        <p:sp>
          <p:nvSpPr>
            <p:cNvPr id="35" name="Rectangle 34"/>
            <p:cNvSpPr/>
            <p:nvPr/>
          </p:nvSpPr>
          <p:spPr>
            <a:xfrm>
              <a:off x="5851292" y="4051180"/>
              <a:ext cx="1041897" cy="32411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CA" sz="1100" dirty="0" err="1" smtClean="0"/>
                <a:t>Numéracie</a:t>
              </a:r>
              <a:endParaRPr lang="fr-CA" sz="1100" dirty="0"/>
            </a:p>
          </p:txBody>
        </p:sp>
        <p:sp>
          <p:nvSpPr>
            <p:cNvPr id="36" name="Rectangle 35"/>
            <p:cNvSpPr/>
            <p:nvPr/>
          </p:nvSpPr>
          <p:spPr>
            <a:xfrm>
              <a:off x="7237036" y="4051179"/>
              <a:ext cx="1041897" cy="32411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CA" sz="1100" dirty="0" err="1" smtClean="0"/>
                <a:t>Littéracie</a:t>
              </a:r>
              <a:endParaRPr lang="fr-CA" sz="1100" dirty="0"/>
            </a:p>
          </p:txBody>
        </p:sp>
        <p:sp>
          <p:nvSpPr>
            <p:cNvPr id="37" name="Rectangle 36"/>
            <p:cNvSpPr/>
            <p:nvPr/>
          </p:nvSpPr>
          <p:spPr>
            <a:xfrm>
              <a:off x="6510756" y="4584999"/>
              <a:ext cx="1172537" cy="32411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CA" sz="1100" dirty="0" smtClean="0"/>
                <a:t>Pensée critique</a:t>
              </a:r>
              <a:endParaRPr lang="fr-CA" sz="1100" dirty="0"/>
            </a:p>
          </p:txBody>
        </p:sp>
        <p:cxnSp>
          <p:nvCxnSpPr>
            <p:cNvPr id="38" name="Connecteur droit avec flèche 37"/>
            <p:cNvCxnSpPr>
              <a:stCxn id="29" idx="3"/>
              <a:endCxn id="6" idx="1"/>
            </p:cNvCxnSpPr>
            <p:nvPr/>
          </p:nvCxnSpPr>
          <p:spPr>
            <a:xfrm flipV="1">
              <a:off x="5720706" y="1777836"/>
              <a:ext cx="277132" cy="526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a:stCxn id="6" idx="2"/>
              <a:endCxn id="21" idx="0"/>
            </p:cNvCxnSpPr>
            <p:nvPr/>
          </p:nvCxnSpPr>
          <p:spPr>
            <a:xfrm flipH="1">
              <a:off x="5896366" y="2127823"/>
              <a:ext cx="871919" cy="17293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a:stCxn id="6" idx="2"/>
              <a:endCxn id="20" idx="0"/>
            </p:cNvCxnSpPr>
            <p:nvPr/>
          </p:nvCxnSpPr>
          <p:spPr>
            <a:xfrm>
              <a:off x="6768285" y="2127823"/>
              <a:ext cx="1090172" cy="26601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a:stCxn id="21" idx="2"/>
              <a:endCxn id="7" idx="0"/>
            </p:cNvCxnSpPr>
            <p:nvPr/>
          </p:nvCxnSpPr>
          <p:spPr>
            <a:xfrm>
              <a:off x="5896366" y="3010936"/>
              <a:ext cx="1139661" cy="16504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a:stCxn id="7" idx="2"/>
              <a:endCxn id="35" idx="0"/>
            </p:cNvCxnSpPr>
            <p:nvPr/>
          </p:nvCxnSpPr>
          <p:spPr>
            <a:xfrm flipH="1">
              <a:off x="6372241" y="3898210"/>
              <a:ext cx="663786" cy="15297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a:stCxn id="7" idx="2"/>
              <a:endCxn id="36" idx="0"/>
            </p:cNvCxnSpPr>
            <p:nvPr/>
          </p:nvCxnSpPr>
          <p:spPr>
            <a:xfrm>
              <a:off x="7036027" y="3898210"/>
              <a:ext cx="721958" cy="15296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a:stCxn id="35" idx="2"/>
              <a:endCxn id="37" idx="0"/>
            </p:cNvCxnSpPr>
            <p:nvPr/>
          </p:nvCxnSpPr>
          <p:spPr>
            <a:xfrm>
              <a:off x="6372241" y="4375298"/>
              <a:ext cx="724784" cy="20970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a:stCxn id="36" idx="2"/>
              <a:endCxn id="37" idx="0"/>
            </p:cNvCxnSpPr>
            <p:nvPr/>
          </p:nvCxnSpPr>
          <p:spPr>
            <a:xfrm flipH="1">
              <a:off x="7097025" y="4375297"/>
              <a:ext cx="660960" cy="20970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a:stCxn id="7" idx="1"/>
              <a:endCxn id="8" idx="3"/>
            </p:cNvCxnSpPr>
            <p:nvPr/>
          </p:nvCxnSpPr>
          <p:spPr>
            <a:xfrm flipH="1">
              <a:off x="5349609" y="3537094"/>
              <a:ext cx="446871" cy="222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1386225" y="2862375"/>
              <a:ext cx="1871003" cy="37993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CA" sz="1100" dirty="0" smtClean="0"/>
                <a:t>« Fournit du sens aux données »</a:t>
              </a:r>
              <a:endParaRPr lang="fr-CA" sz="1100" dirty="0"/>
            </a:p>
          </p:txBody>
        </p:sp>
        <p:sp>
          <p:nvSpPr>
            <p:cNvPr id="48" name="Rectangle 47"/>
            <p:cNvSpPr/>
            <p:nvPr/>
          </p:nvSpPr>
          <p:spPr>
            <a:xfrm>
              <a:off x="1386224" y="3357778"/>
              <a:ext cx="1871003" cy="37993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CA" sz="1100" dirty="0" smtClean="0"/>
                <a:t>Nécessité d’un contexte</a:t>
              </a:r>
              <a:endParaRPr lang="fr-CA" sz="1100" dirty="0"/>
            </a:p>
          </p:txBody>
        </p:sp>
        <p:sp>
          <p:nvSpPr>
            <p:cNvPr id="49" name="Rectangle 48"/>
            <p:cNvSpPr/>
            <p:nvPr/>
          </p:nvSpPr>
          <p:spPr>
            <a:xfrm>
              <a:off x="1379181" y="3861212"/>
              <a:ext cx="1871003" cy="37993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CA" sz="1100" dirty="0" smtClean="0"/>
                <a:t>Variabilité des données</a:t>
              </a:r>
              <a:endParaRPr lang="fr-CA" sz="1100" dirty="0"/>
            </a:p>
          </p:txBody>
        </p:sp>
        <p:cxnSp>
          <p:nvCxnSpPr>
            <p:cNvPr id="50" name="Connecteur en angle 49"/>
            <p:cNvCxnSpPr/>
            <p:nvPr/>
          </p:nvCxnSpPr>
          <p:spPr>
            <a:xfrm rot="5400000">
              <a:off x="513024" y="3687669"/>
              <a:ext cx="821511" cy="520362"/>
            </a:xfrm>
            <a:prstGeom prst="bentConnector3">
              <a:avLst>
                <a:gd name="adj1" fmla="val -1015"/>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623603" y="5798182"/>
              <a:ext cx="1105303" cy="34944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CA" sz="1100" dirty="0" err="1" smtClean="0"/>
                <a:t>Whitin</a:t>
              </a:r>
              <a:r>
                <a:rPr lang="fr-CA" sz="1100" dirty="0" smtClean="0"/>
                <a:t> (2006)</a:t>
              </a:r>
              <a:endParaRPr lang="fr-CA" sz="1100" dirty="0"/>
            </a:p>
          </p:txBody>
        </p:sp>
        <p:sp>
          <p:nvSpPr>
            <p:cNvPr id="52" name="Rectangle 51"/>
            <p:cNvSpPr/>
            <p:nvPr/>
          </p:nvSpPr>
          <p:spPr>
            <a:xfrm>
              <a:off x="612953" y="6210454"/>
              <a:ext cx="1149794" cy="37080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CA" sz="1100" dirty="0" err="1" smtClean="0"/>
                <a:t>McNab</a:t>
              </a:r>
              <a:r>
                <a:rPr lang="fr-CA" sz="1100" dirty="0" smtClean="0"/>
                <a:t> </a:t>
              </a:r>
              <a:r>
                <a:rPr lang="fr-CA" sz="1100" i="1" dirty="0" smtClean="0"/>
                <a:t>et al. </a:t>
              </a:r>
              <a:r>
                <a:rPr lang="fr-CA" sz="1100" dirty="0" smtClean="0"/>
                <a:t>(2006)</a:t>
              </a:r>
              <a:endParaRPr lang="fr-CA" sz="1100" dirty="0"/>
            </a:p>
          </p:txBody>
        </p:sp>
        <p:cxnSp>
          <p:nvCxnSpPr>
            <p:cNvPr id="53" name="Connecteur droit avec flèche 52"/>
            <p:cNvCxnSpPr>
              <a:endCxn id="10" idx="1"/>
            </p:cNvCxnSpPr>
            <p:nvPr/>
          </p:nvCxnSpPr>
          <p:spPr>
            <a:xfrm flipV="1">
              <a:off x="1834795" y="5577418"/>
              <a:ext cx="540057" cy="57020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4059232" y="4584999"/>
              <a:ext cx="1405550" cy="54014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CA" sz="1100" dirty="0" smtClean="0"/>
                <a:t>Nécessité pour les statistiques: réflexions critiques</a:t>
              </a:r>
              <a:endParaRPr lang="fr-CA" sz="1100" dirty="0"/>
            </a:p>
          </p:txBody>
        </p:sp>
        <p:sp>
          <p:nvSpPr>
            <p:cNvPr id="55" name="Rectangle 54"/>
            <p:cNvSpPr/>
            <p:nvPr/>
          </p:nvSpPr>
          <p:spPr>
            <a:xfrm>
              <a:off x="4072648" y="5231239"/>
              <a:ext cx="1612548" cy="69235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CA" sz="1100" dirty="0" smtClean="0"/>
                <a:t>Recherches peu penchées sur la pensée critique et la didactique des statistiques</a:t>
              </a:r>
              <a:endParaRPr lang="fr-CA" sz="1100" dirty="0"/>
            </a:p>
          </p:txBody>
        </p:sp>
        <p:sp>
          <p:nvSpPr>
            <p:cNvPr id="56" name="Rectangle 55"/>
            <p:cNvSpPr/>
            <p:nvPr/>
          </p:nvSpPr>
          <p:spPr>
            <a:xfrm>
              <a:off x="4072648" y="6021916"/>
              <a:ext cx="1573849" cy="74787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CA" sz="1100" dirty="0" smtClean="0"/>
                <a:t>Combiner cadre théorique de la pensée critique et de la didactique des maths.</a:t>
              </a:r>
              <a:endParaRPr lang="fr-CA" sz="1100" dirty="0"/>
            </a:p>
          </p:txBody>
        </p:sp>
        <p:cxnSp>
          <p:nvCxnSpPr>
            <p:cNvPr id="57" name="Connecteur droit avec flèche 56"/>
            <p:cNvCxnSpPr>
              <a:stCxn id="34" idx="3"/>
              <a:endCxn id="29" idx="1"/>
            </p:cNvCxnSpPr>
            <p:nvPr/>
          </p:nvCxnSpPr>
          <p:spPr>
            <a:xfrm flipV="1">
              <a:off x="3931856" y="1783104"/>
              <a:ext cx="270777" cy="75231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8" name="Connecteur droit avec flèche 57"/>
            <p:cNvCxnSpPr>
              <a:stCxn id="8" idx="1"/>
              <a:endCxn id="47" idx="3"/>
            </p:cNvCxnSpPr>
            <p:nvPr/>
          </p:nvCxnSpPr>
          <p:spPr>
            <a:xfrm flipH="1" flipV="1">
              <a:off x="3257228" y="3052343"/>
              <a:ext cx="523174" cy="48697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a:stCxn id="8" idx="1"/>
              <a:endCxn id="48" idx="3"/>
            </p:cNvCxnSpPr>
            <p:nvPr/>
          </p:nvCxnSpPr>
          <p:spPr>
            <a:xfrm flipH="1">
              <a:off x="3257227" y="3539314"/>
              <a:ext cx="523175" cy="84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0" name="Connecteur droit avec flèche 59"/>
            <p:cNvCxnSpPr>
              <a:stCxn id="8" idx="1"/>
              <a:endCxn id="49" idx="3"/>
            </p:cNvCxnSpPr>
            <p:nvPr/>
          </p:nvCxnSpPr>
          <p:spPr>
            <a:xfrm flipH="1">
              <a:off x="3250184" y="3539314"/>
              <a:ext cx="530218" cy="51186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a:stCxn id="10" idx="3"/>
              <a:endCxn id="54" idx="1"/>
            </p:cNvCxnSpPr>
            <p:nvPr/>
          </p:nvCxnSpPr>
          <p:spPr>
            <a:xfrm flipV="1">
              <a:off x="3780402" y="4855070"/>
              <a:ext cx="278830" cy="72234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a:stCxn id="10" idx="3"/>
              <a:endCxn id="55" idx="1"/>
            </p:cNvCxnSpPr>
            <p:nvPr/>
          </p:nvCxnSpPr>
          <p:spPr>
            <a:xfrm>
              <a:off x="3780402" y="5577418"/>
              <a:ext cx="292246"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a:stCxn id="10" idx="3"/>
              <a:endCxn id="56" idx="1"/>
            </p:cNvCxnSpPr>
            <p:nvPr/>
          </p:nvCxnSpPr>
          <p:spPr>
            <a:xfrm>
              <a:off x="3780402" y="5577418"/>
              <a:ext cx="292246" cy="81843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4" name="Flèche droite 63"/>
            <p:cNvSpPr/>
            <p:nvPr/>
          </p:nvSpPr>
          <p:spPr>
            <a:xfrm>
              <a:off x="5816903" y="5537316"/>
              <a:ext cx="361870" cy="356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100"/>
            </a:p>
          </p:txBody>
        </p:sp>
        <p:cxnSp>
          <p:nvCxnSpPr>
            <p:cNvPr id="65" name="Connecteur droit avec flèche 64"/>
            <p:cNvCxnSpPr>
              <a:stCxn id="19" idx="3"/>
              <a:endCxn id="3" idx="1"/>
            </p:cNvCxnSpPr>
            <p:nvPr/>
          </p:nvCxnSpPr>
          <p:spPr>
            <a:xfrm flipV="1">
              <a:off x="2338851" y="1893127"/>
              <a:ext cx="353442" cy="28098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a:stCxn id="17" idx="2"/>
              <a:endCxn id="18" idx="0"/>
            </p:cNvCxnSpPr>
            <p:nvPr/>
          </p:nvCxnSpPr>
          <p:spPr>
            <a:xfrm flipH="1">
              <a:off x="733969" y="1580230"/>
              <a:ext cx="547630" cy="36485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a:stCxn id="17" idx="2"/>
              <a:endCxn id="19" idx="0"/>
            </p:cNvCxnSpPr>
            <p:nvPr/>
          </p:nvCxnSpPr>
          <p:spPr>
            <a:xfrm>
              <a:off x="1281599" y="1580230"/>
              <a:ext cx="553196" cy="35301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975322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66739" y="1172734"/>
            <a:ext cx="7904162" cy="760412"/>
          </a:xfrm>
        </p:spPr>
        <p:txBody>
          <a:bodyPr>
            <a:normAutofit fontScale="90000"/>
          </a:bodyPr>
          <a:lstStyle/>
          <a:p>
            <a:pPr algn="ctr"/>
            <a:r>
              <a:rPr lang="fr-CA" altLang="fr-FR" sz="2900" dirty="0"/>
              <a:t>Atelier:  </a:t>
            </a:r>
            <a:r>
              <a:rPr lang="fr-CA" altLang="fr-FR" sz="2900" dirty="0" smtClean="0"/>
              <a:t>construction du problème </a:t>
            </a:r>
            <a:r>
              <a:rPr lang="fr-CA" altLang="fr-FR" sz="2900" dirty="0"/>
              <a:t>de recherche</a:t>
            </a:r>
          </a:p>
        </p:txBody>
      </p:sp>
      <p:sp>
        <p:nvSpPr>
          <p:cNvPr id="38915" name="Rectangle 3"/>
          <p:cNvSpPr>
            <a:spLocks noGrp="1" noChangeArrowheads="1"/>
          </p:cNvSpPr>
          <p:nvPr>
            <p:ph type="body" idx="1"/>
          </p:nvPr>
        </p:nvSpPr>
        <p:spPr>
          <a:xfrm>
            <a:off x="566738" y="1944130"/>
            <a:ext cx="8416624" cy="4713288"/>
          </a:xfrm>
        </p:spPr>
        <p:txBody>
          <a:bodyPr>
            <a:normAutofit fontScale="92500"/>
          </a:bodyPr>
          <a:lstStyle/>
          <a:p>
            <a:pPr marL="609600" indent="-609600">
              <a:lnSpc>
                <a:spcPct val="80000"/>
              </a:lnSpc>
              <a:buFontTx/>
              <a:buChar char="•"/>
            </a:pPr>
            <a:r>
              <a:rPr lang="fr-CA" altLang="fr-FR" sz="2400" dirty="0"/>
              <a:t>Placez-vous en équipe de </a:t>
            </a:r>
            <a:r>
              <a:rPr lang="fr-CA" altLang="fr-FR" sz="2400" dirty="0" smtClean="0"/>
              <a:t>3 </a:t>
            </a:r>
            <a:r>
              <a:rPr lang="fr-CA" altLang="fr-FR" sz="2400" dirty="0"/>
              <a:t>ou </a:t>
            </a:r>
            <a:r>
              <a:rPr lang="fr-CA" altLang="fr-FR" sz="2400" dirty="0" smtClean="0"/>
              <a:t>4.</a:t>
            </a:r>
            <a:endParaRPr lang="fr-CA" altLang="fr-FR" sz="2400" dirty="0"/>
          </a:p>
          <a:p>
            <a:pPr marL="609600" indent="-609600">
              <a:lnSpc>
                <a:spcPct val="80000"/>
              </a:lnSpc>
              <a:buFontTx/>
              <a:buChar char="•"/>
            </a:pPr>
            <a:r>
              <a:rPr lang="fr-CA" altLang="fr-FR" sz="2400" dirty="0"/>
              <a:t>Faites un tour de table pour aborder une de vos préoccupations actuelles.</a:t>
            </a:r>
          </a:p>
          <a:p>
            <a:pPr marL="609600" indent="-609600">
              <a:lnSpc>
                <a:spcPct val="80000"/>
              </a:lnSpc>
              <a:buFontTx/>
              <a:buChar char="•"/>
            </a:pPr>
            <a:r>
              <a:rPr lang="fr-CA" altLang="fr-FR" sz="2400" dirty="0"/>
              <a:t>Formuler par écrit votre problème de recherche</a:t>
            </a:r>
          </a:p>
          <a:p>
            <a:pPr marL="609600" indent="-609600">
              <a:lnSpc>
                <a:spcPct val="80000"/>
              </a:lnSpc>
              <a:buFontTx/>
              <a:buChar char="•"/>
            </a:pPr>
            <a:r>
              <a:rPr lang="fr-CA" altLang="fr-FR" sz="2400" dirty="0"/>
              <a:t>Dans votre équipe, discutez chacun des problèmes en répondant aux questions suivantes:</a:t>
            </a:r>
          </a:p>
          <a:p>
            <a:pPr marL="990600" lvl="1" indent="-533400">
              <a:lnSpc>
                <a:spcPct val="80000"/>
              </a:lnSpc>
              <a:buFont typeface="Wingdings" pitchFamily="2" charset="2"/>
              <a:buAutoNum type="arabicPeriod"/>
            </a:pPr>
            <a:r>
              <a:rPr lang="fr-CA" altLang="fr-FR" sz="2400" dirty="0"/>
              <a:t>Le problème est-il un problème pratique ou un problème de recherche?</a:t>
            </a:r>
          </a:p>
          <a:p>
            <a:pPr marL="990600" lvl="1" indent="-533400">
              <a:lnSpc>
                <a:spcPct val="80000"/>
              </a:lnSpc>
              <a:buFont typeface="Wingdings" pitchFamily="2" charset="2"/>
              <a:buAutoNum type="arabicPeriod"/>
            </a:pPr>
            <a:r>
              <a:rPr lang="fr-CA" altLang="fr-FR" sz="2400" dirty="0"/>
              <a:t>Le problème est-il </a:t>
            </a:r>
            <a:r>
              <a:rPr lang="fr-CA" altLang="fr-FR" sz="2400" dirty="0" smtClean="0"/>
              <a:t>pertinent sur le plan socio-éducatif?</a:t>
            </a:r>
          </a:p>
          <a:p>
            <a:pPr marL="990600" lvl="1" indent="-533400">
              <a:lnSpc>
                <a:spcPct val="80000"/>
              </a:lnSpc>
              <a:buFont typeface="Wingdings" pitchFamily="2" charset="2"/>
              <a:buAutoNum type="arabicPeriod"/>
            </a:pPr>
            <a:r>
              <a:rPr lang="fr-CA" altLang="fr-FR" sz="2400" dirty="0" smtClean="0"/>
              <a:t>Le problème est-il pertinent sur le plan scientifique?  Comment pouvez-vous convaincre une personne de votre communauté que ce problème est pertinent</a:t>
            </a:r>
            <a:endParaRPr lang="fr-CA" altLang="fr-FR" sz="2400" dirty="0"/>
          </a:p>
          <a:p>
            <a:pPr marL="990600" lvl="1" indent="-533400">
              <a:lnSpc>
                <a:spcPct val="80000"/>
              </a:lnSpc>
              <a:buFont typeface="Wingdings" pitchFamily="2" charset="2"/>
              <a:buAutoNum type="arabicPeriod"/>
            </a:pPr>
            <a:r>
              <a:rPr lang="fr-CA" altLang="fr-FR" sz="2400" dirty="0" smtClean="0"/>
              <a:t>Le </a:t>
            </a:r>
            <a:r>
              <a:rPr lang="fr-CA" altLang="fr-FR" sz="2400" dirty="0"/>
              <a:t>problème </a:t>
            </a:r>
            <a:r>
              <a:rPr lang="fr-CA" altLang="fr-FR" sz="2400" dirty="0" smtClean="0"/>
              <a:t>est-il réaliste ?</a:t>
            </a:r>
          </a:p>
          <a:p>
            <a:pPr marL="990600" lvl="1" indent="-533400">
              <a:lnSpc>
                <a:spcPct val="80000"/>
              </a:lnSpc>
              <a:buFont typeface="Wingdings" pitchFamily="2" charset="2"/>
              <a:buAutoNum type="arabicPeriod"/>
            </a:pPr>
            <a:r>
              <a:rPr lang="fr-CA" altLang="fr-FR" sz="2400" dirty="0" smtClean="0"/>
              <a:t>Sur quelles assises conceptuelles repose votre recherche </a:t>
            </a:r>
            <a:endParaRPr lang="fr-CA" altLang="fr-FR" sz="2400" dirty="0"/>
          </a:p>
        </p:txBody>
      </p:sp>
    </p:spTree>
    <p:extLst>
      <p:ext uri="{BB962C8B-B14F-4D97-AF65-F5344CB8AC3E}">
        <p14:creationId xmlns:p14="http://schemas.microsoft.com/office/powerpoint/2010/main" val="2703032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2099" y="1754660"/>
            <a:ext cx="8294701" cy="4399110"/>
          </a:xfrm>
        </p:spPr>
        <p:txBody>
          <a:bodyPr>
            <a:normAutofit fontScale="85000" lnSpcReduction="20000"/>
          </a:bodyPr>
          <a:lstStyle/>
          <a:p>
            <a:pPr algn="just">
              <a:spcBef>
                <a:spcPct val="0"/>
              </a:spcBef>
            </a:pPr>
            <a:endParaRPr lang="en-CA" altLang="fr-FR" dirty="0"/>
          </a:p>
          <a:p>
            <a:pPr algn="just">
              <a:spcBef>
                <a:spcPct val="0"/>
              </a:spcBef>
            </a:pPr>
            <a:r>
              <a:rPr lang="en-CA" altLang="fr-FR" dirty="0"/>
              <a:t>Pour </a:t>
            </a:r>
            <a:r>
              <a:rPr lang="en-CA" altLang="fr-FR" dirty="0" err="1"/>
              <a:t>que</a:t>
            </a:r>
            <a:r>
              <a:rPr lang="en-CA" altLang="fr-FR" dirty="0"/>
              <a:t> des </a:t>
            </a:r>
            <a:r>
              <a:rPr lang="en-CA" altLang="fr-FR" dirty="0" err="1"/>
              <a:t>connaissances</a:t>
            </a:r>
            <a:r>
              <a:rPr lang="en-CA" altLang="fr-FR" dirty="0"/>
              <a:t> </a:t>
            </a:r>
            <a:r>
              <a:rPr lang="en-CA" altLang="fr-FR" dirty="0" err="1"/>
              <a:t>soient</a:t>
            </a:r>
            <a:r>
              <a:rPr lang="en-CA" altLang="fr-FR" dirty="0"/>
              <a:t> </a:t>
            </a:r>
            <a:r>
              <a:rPr lang="en-CA" altLang="fr-FR" dirty="0" err="1"/>
              <a:t>valides</a:t>
            </a:r>
            <a:r>
              <a:rPr lang="en-CA" altLang="fr-FR" dirty="0"/>
              <a:t> d’un point de </a:t>
            </a:r>
            <a:r>
              <a:rPr lang="en-CA" altLang="fr-FR" dirty="0" err="1"/>
              <a:t>vue</a:t>
            </a:r>
            <a:r>
              <a:rPr lang="en-CA" altLang="fr-FR" dirty="0"/>
              <a:t> </a:t>
            </a:r>
            <a:r>
              <a:rPr lang="en-CA" altLang="fr-FR" dirty="0" err="1"/>
              <a:t>scientifique</a:t>
            </a:r>
            <a:r>
              <a:rPr lang="en-CA" altLang="fr-FR" dirty="0"/>
              <a:t>, </a:t>
            </a:r>
            <a:r>
              <a:rPr lang="en-CA" altLang="fr-FR" dirty="0" err="1"/>
              <a:t>elles</a:t>
            </a:r>
            <a:r>
              <a:rPr lang="en-CA" altLang="fr-FR" dirty="0"/>
              <a:t> «</a:t>
            </a:r>
            <a:r>
              <a:rPr lang="en-CA" altLang="fr-FR" dirty="0" err="1"/>
              <a:t>doivent</a:t>
            </a:r>
            <a:r>
              <a:rPr lang="en-CA" altLang="fr-FR" dirty="0"/>
              <a:t> </a:t>
            </a:r>
            <a:r>
              <a:rPr lang="en-CA" altLang="fr-FR" dirty="0" err="1"/>
              <a:t>être</a:t>
            </a:r>
            <a:r>
              <a:rPr lang="en-CA" altLang="fr-FR" dirty="0"/>
              <a:t> </a:t>
            </a:r>
            <a:r>
              <a:rPr lang="en-CA" altLang="fr-FR" dirty="0" err="1"/>
              <a:t>produites</a:t>
            </a:r>
            <a:r>
              <a:rPr lang="en-CA" altLang="fr-FR" dirty="0"/>
              <a:t> </a:t>
            </a:r>
            <a:r>
              <a:rPr lang="en-CA" altLang="fr-FR" dirty="0" err="1"/>
              <a:t>selon</a:t>
            </a:r>
            <a:r>
              <a:rPr lang="en-CA" altLang="fr-FR" dirty="0"/>
              <a:t> </a:t>
            </a:r>
            <a:r>
              <a:rPr lang="en-CA" altLang="fr-FR" dirty="0" err="1"/>
              <a:t>certaines</a:t>
            </a:r>
            <a:r>
              <a:rPr lang="en-CA" altLang="fr-FR" dirty="0"/>
              <a:t> </a:t>
            </a:r>
            <a:r>
              <a:rPr lang="en-CA" altLang="fr-FR" dirty="0" err="1"/>
              <a:t>règles</a:t>
            </a:r>
            <a:r>
              <a:rPr lang="en-CA" altLang="fr-FR" dirty="0"/>
              <a:t> et </a:t>
            </a:r>
            <a:r>
              <a:rPr lang="en-CA" altLang="fr-FR" dirty="0" err="1"/>
              <a:t>certaines</a:t>
            </a:r>
            <a:r>
              <a:rPr lang="en-CA" altLang="fr-FR" dirty="0"/>
              <a:t> </a:t>
            </a:r>
            <a:r>
              <a:rPr lang="en-CA" altLang="fr-FR" dirty="0" err="1"/>
              <a:t>procédures</a:t>
            </a:r>
            <a:r>
              <a:rPr lang="en-CA" altLang="fr-FR" dirty="0"/>
              <a:t> </a:t>
            </a:r>
            <a:r>
              <a:rPr lang="en-CA" altLang="fr-FR" dirty="0" err="1"/>
              <a:t>rigoureuses</a:t>
            </a:r>
            <a:r>
              <a:rPr lang="en-CA" altLang="fr-FR" dirty="0"/>
              <a:t> </a:t>
            </a:r>
            <a:r>
              <a:rPr lang="en-CA" altLang="fr-FR" dirty="0" err="1"/>
              <a:t>auxquelles</a:t>
            </a:r>
            <a:r>
              <a:rPr lang="en-CA" altLang="fr-FR" dirty="0"/>
              <a:t> le </a:t>
            </a:r>
            <a:r>
              <a:rPr lang="en-CA" altLang="fr-FR" dirty="0" err="1"/>
              <a:t>sens</a:t>
            </a:r>
            <a:r>
              <a:rPr lang="en-CA" altLang="fr-FR" dirty="0"/>
              <a:t> </a:t>
            </a:r>
            <a:r>
              <a:rPr lang="en-CA" altLang="fr-FR" dirty="0" err="1"/>
              <a:t>commun</a:t>
            </a:r>
            <a:r>
              <a:rPr lang="en-CA" altLang="fr-FR" dirty="0"/>
              <a:t> </a:t>
            </a:r>
            <a:r>
              <a:rPr lang="en-CA" altLang="fr-FR" dirty="0" err="1"/>
              <a:t>n’est</a:t>
            </a:r>
            <a:r>
              <a:rPr lang="en-CA" altLang="fr-FR" dirty="0"/>
              <a:t> pas </a:t>
            </a:r>
            <a:r>
              <a:rPr lang="en-CA" altLang="fr-FR" dirty="0" err="1"/>
              <a:t>tenu</a:t>
            </a:r>
            <a:r>
              <a:rPr lang="en-CA" altLang="fr-FR" dirty="0"/>
              <a:t> (</a:t>
            </a:r>
            <a:r>
              <a:rPr lang="en-CA" altLang="fr-FR" dirty="0" err="1"/>
              <a:t>problématique</a:t>
            </a:r>
            <a:r>
              <a:rPr lang="en-CA" altLang="fr-FR" dirty="0"/>
              <a:t>  </a:t>
            </a:r>
            <a:r>
              <a:rPr lang="en-CA" altLang="fr-FR" dirty="0" err="1"/>
              <a:t>argumentée</a:t>
            </a:r>
            <a:r>
              <a:rPr lang="en-CA" altLang="fr-FR" dirty="0"/>
              <a:t>, </a:t>
            </a:r>
            <a:r>
              <a:rPr lang="en-CA" altLang="fr-FR" dirty="0" err="1"/>
              <a:t>définition</a:t>
            </a:r>
            <a:r>
              <a:rPr lang="en-CA" altLang="fr-FR" dirty="0"/>
              <a:t> </a:t>
            </a:r>
            <a:r>
              <a:rPr lang="en-CA" altLang="fr-FR" dirty="0" err="1"/>
              <a:t>précise</a:t>
            </a:r>
            <a:r>
              <a:rPr lang="en-CA" altLang="fr-FR" dirty="0"/>
              <a:t> des concepts, </a:t>
            </a:r>
            <a:r>
              <a:rPr lang="en-CA" altLang="fr-FR" dirty="0" err="1"/>
              <a:t>mise</a:t>
            </a:r>
            <a:r>
              <a:rPr lang="en-CA" altLang="fr-FR" dirty="0"/>
              <a:t> à </a:t>
            </a:r>
            <a:r>
              <a:rPr lang="en-CA" altLang="fr-FR" dirty="0" err="1"/>
              <a:t>l’épreuve</a:t>
            </a:r>
            <a:r>
              <a:rPr lang="en-CA" altLang="fr-FR" dirty="0"/>
              <a:t> </a:t>
            </a:r>
            <a:r>
              <a:rPr lang="en-CA" altLang="fr-FR" dirty="0" err="1"/>
              <a:t>d’hypothèses</a:t>
            </a:r>
            <a:r>
              <a:rPr lang="en-CA" altLang="fr-FR" dirty="0"/>
              <a:t>, observations </a:t>
            </a:r>
            <a:r>
              <a:rPr lang="en-CA" altLang="fr-FR" dirty="0" err="1"/>
              <a:t>systématiques</a:t>
            </a:r>
            <a:r>
              <a:rPr lang="en-CA" altLang="fr-FR" dirty="0"/>
              <a:t>, etc.). </a:t>
            </a:r>
            <a:r>
              <a:rPr lang="en-CA" altLang="fr-FR" dirty="0" err="1"/>
              <a:t>C’est</a:t>
            </a:r>
            <a:r>
              <a:rPr lang="en-CA" altLang="fr-FR" dirty="0"/>
              <a:t> </a:t>
            </a:r>
            <a:r>
              <a:rPr lang="en-CA" altLang="fr-FR" dirty="0" err="1"/>
              <a:t>ce</a:t>
            </a:r>
            <a:r>
              <a:rPr lang="en-CA" altLang="fr-FR" dirty="0"/>
              <a:t> </a:t>
            </a:r>
            <a:r>
              <a:rPr lang="en-CA" altLang="fr-FR" dirty="0" err="1"/>
              <a:t>caractère</a:t>
            </a:r>
            <a:r>
              <a:rPr lang="en-CA" altLang="fr-FR" dirty="0"/>
              <a:t> </a:t>
            </a:r>
            <a:r>
              <a:rPr lang="en-CA" altLang="fr-FR" dirty="0" err="1"/>
              <a:t>construit</a:t>
            </a:r>
            <a:r>
              <a:rPr lang="en-CA" altLang="fr-FR" dirty="0"/>
              <a:t> qui </a:t>
            </a:r>
            <a:r>
              <a:rPr lang="en-CA" altLang="fr-FR" dirty="0" err="1"/>
              <a:t>confère</a:t>
            </a:r>
            <a:r>
              <a:rPr lang="en-CA" altLang="fr-FR" dirty="0"/>
              <a:t> à la </a:t>
            </a:r>
            <a:r>
              <a:rPr lang="en-CA" altLang="fr-FR" dirty="0" err="1"/>
              <a:t>connaissance</a:t>
            </a:r>
            <a:r>
              <a:rPr lang="en-CA" altLang="fr-FR" dirty="0"/>
              <a:t> </a:t>
            </a:r>
            <a:r>
              <a:rPr lang="en-CA" altLang="fr-FR" dirty="0" err="1"/>
              <a:t>scientifique</a:t>
            </a:r>
            <a:r>
              <a:rPr lang="en-CA" altLang="fr-FR" dirty="0"/>
              <a:t> </a:t>
            </a:r>
            <a:r>
              <a:rPr lang="en-CA" altLang="fr-FR" dirty="0" err="1"/>
              <a:t>sa</a:t>
            </a:r>
            <a:r>
              <a:rPr lang="en-CA" altLang="fr-FR" dirty="0"/>
              <a:t> </a:t>
            </a:r>
            <a:r>
              <a:rPr lang="en-CA" altLang="fr-FR" dirty="0" err="1"/>
              <a:t>validité</a:t>
            </a:r>
            <a:r>
              <a:rPr lang="en-CA" altLang="fr-FR" dirty="0"/>
              <a:t> </a:t>
            </a:r>
            <a:r>
              <a:rPr lang="en-CA" altLang="fr-FR" dirty="0" err="1" smtClean="0"/>
              <a:t>propre</a:t>
            </a:r>
            <a:r>
              <a:rPr lang="en-CA" altLang="fr-FR" dirty="0" smtClean="0"/>
              <a:t> </a:t>
            </a:r>
            <a:r>
              <a:rPr lang="en-CA" altLang="fr-FR" dirty="0"/>
              <a:t>à </a:t>
            </a:r>
            <a:r>
              <a:rPr lang="en-CA" altLang="fr-FR" dirty="0" err="1"/>
              <a:t>laquelle</a:t>
            </a:r>
            <a:r>
              <a:rPr lang="en-CA" altLang="fr-FR" dirty="0"/>
              <a:t> le </a:t>
            </a:r>
            <a:r>
              <a:rPr lang="en-CA" altLang="fr-FR" dirty="0" err="1"/>
              <a:t>sens</a:t>
            </a:r>
            <a:r>
              <a:rPr lang="en-CA" altLang="fr-FR" dirty="0"/>
              <a:t> </a:t>
            </a:r>
            <a:r>
              <a:rPr lang="en-CA" altLang="fr-FR" dirty="0" err="1"/>
              <a:t>commun</a:t>
            </a:r>
            <a:r>
              <a:rPr lang="en-CA" altLang="fr-FR" dirty="0"/>
              <a:t> </a:t>
            </a:r>
            <a:r>
              <a:rPr lang="en-CA" altLang="fr-FR" dirty="0" smtClean="0"/>
              <a:t>ne </a:t>
            </a:r>
            <a:r>
              <a:rPr lang="en-CA" altLang="fr-FR" dirty="0" err="1"/>
              <a:t>saurait</a:t>
            </a:r>
            <a:r>
              <a:rPr lang="en-CA" altLang="fr-FR" dirty="0"/>
              <a:t> </a:t>
            </a:r>
            <a:r>
              <a:rPr lang="en-CA" altLang="fr-FR" dirty="0" err="1"/>
              <a:t>prétendre</a:t>
            </a:r>
            <a:r>
              <a:rPr lang="en-CA" altLang="fr-FR" dirty="0"/>
              <a:t>» </a:t>
            </a:r>
          </a:p>
          <a:p>
            <a:pPr marL="0" indent="0" algn="ctr">
              <a:spcBef>
                <a:spcPct val="0"/>
              </a:spcBef>
              <a:buNone/>
            </a:pPr>
            <a:r>
              <a:rPr lang="en-CA" altLang="fr-FR" dirty="0"/>
              <a:t>( </a:t>
            </a:r>
            <a:r>
              <a:rPr lang="en-CA" altLang="fr-FR" dirty="0" err="1"/>
              <a:t>Quivy</a:t>
            </a:r>
            <a:r>
              <a:rPr lang="en-CA" altLang="fr-FR" dirty="0"/>
              <a:t> et </a:t>
            </a:r>
            <a:r>
              <a:rPr lang="en-CA" altLang="fr-FR" dirty="0" err="1"/>
              <a:t>Campenhoudt</a:t>
            </a:r>
            <a:r>
              <a:rPr lang="en-CA" altLang="fr-FR" dirty="0"/>
              <a:t>, 2006, p.19) </a:t>
            </a:r>
            <a:endParaRPr lang="fr-CA" altLang="fr-FR" dirty="0"/>
          </a:p>
          <a:p>
            <a:endParaRPr lang="fr-CA" dirty="0"/>
          </a:p>
        </p:txBody>
      </p:sp>
    </p:spTree>
    <p:extLst>
      <p:ext uri="{BB962C8B-B14F-4D97-AF65-F5344CB8AC3E}">
        <p14:creationId xmlns:p14="http://schemas.microsoft.com/office/powerpoint/2010/main" val="2890932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2099" y="1317078"/>
            <a:ext cx="8294701" cy="1143000"/>
          </a:xfrm>
        </p:spPr>
        <p:txBody>
          <a:bodyPr>
            <a:normAutofit/>
          </a:bodyPr>
          <a:lstStyle/>
          <a:p>
            <a:pPr algn="ctr"/>
            <a:r>
              <a:rPr lang="fr-CA" sz="3200" dirty="0" smtClean="0"/>
              <a:t>La problématique</a:t>
            </a:r>
            <a:endParaRPr lang="fr-CA" sz="3200" dirty="0"/>
          </a:p>
        </p:txBody>
      </p:sp>
      <p:sp>
        <p:nvSpPr>
          <p:cNvPr id="3" name="Espace réservé du contenu 2"/>
          <p:cNvSpPr>
            <a:spLocks noGrp="1"/>
          </p:cNvSpPr>
          <p:nvPr>
            <p:ph idx="1"/>
          </p:nvPr>
        </p:nvSpPr>
        <p:spPr>
          <a:xfrm>
            <a:off x="392099" y="2460078"/>
            <a:ext cx="8294701" cy="3693691"/>
          </a:xfrm>
        </p:spPr>
        <p:txBody>
          <a:bodyPr>
            <a:normAutofit fontScale="92500" lnSpcReduction="10000"/>
          </a:bodyPr>
          <a:lstStyle/>
          <a:p>
            <a:r>
              <a:rPr lang="fr-CA" i="1" dirty="0" smtClean="0"/>
              <a:t>Art et science de poser les problèmes </a:t>
            </a:r>
            <a:r>
              <a:rPr lang="fr-CA" dirty="0" smtClean="0"/>
              <a:t>(</a:t>
            </a:r>
            <a:r>
              <a:rPr lang="fr-CA" i="1" dirty="0" smtClean="0"/>
              <a:t>Le Petit Robert</a:t>
            </a:r>
            <a:r>
              <a:rPr lang="fr-CA" dirty="0" smtClean="0"/>
              <a:t>)</a:t>
            </a:r>
          </a:p>
          <a:p>
            <a:r>
              <a:rPr lang="fr-CA" dirty="0" smtClean="0"/>
              <a:t>Une </a:t>
            </a:r>
            <a:r>
              <a:rPr lang="fr-CA" b="1" dirty="0" smtClean="0">
                <a:solidFill>
                  <a:schemeClr val="accent1"/>
                </a:solidFill>
              </a:rPr>
              <a:t>problématique</a:t>
            </a:r>
            <a:r>
              <a:rPr lang="fr-CA" dirty="0" smtClean="0">
                <a:solidFill>
                  <a:schemeClr val="accent1"/>
                </a:solidFill>
              </a:rPr>
              <a:t> </a:t>
            </a:r>
            <a:r>
              <a:rPr lang="fr-CA" dirty="0" smtClean="0"/>
              <a:t>est une mise en relation argumentée des considérants permettant de poser un </a:t>
            </a:r>
            <a:r>
              <a:rPr lang="fr-CA" b="1" dirty="0" smtClean="0">
                <a:solidFill>
                  <a:schemeClr val="accent1"/>
                </a:solidFill>
              </a:rPr>
              <a:t>problème de recherche</a:t>
            </a:r>
            <a:r>
              <a:rPr lang="fr-CA" dirty="0" smtClean="0"/>
              <a:t>.</a:t>
            </a:r>
          </a:p>
          <a:p>
            <a:r>
              <a:rPr lang="fr-CA" dirty="0" smtClean="0"/>
              <a:t>Elle inclut, ou selon le cas, elle donne suite à une </a:t>
            </a:r>
            <a:r>
              <a:rPr lang="fr-CA" dirty="0" smtClean="0">
                <a:solidFill>
                  <a:schemeClr val="accent1"/>
                </a:solidFill>
              </a:rPr>
              <a:t>recension des écrits </a:t>
            </a:r>
            <a:r>
              <a:rPr lang="fr-CA" dirty="0" smtClean="0"/>
              <a:t>sur le sujet traité.</a:t>
            </a:r>
          </a:p>
          <a:p>
            <a:pPr marL="457200" lvl="1" indent="0">
              <a:buNone/>
            </a:pPr>
            <a:r>
              <a:rPr lang="fr-CA" dirty="0" err="1"/>
              <a:t>Mucchielli</a:t>
            </a:r>
            <a:r>
              <a:rPr lang="fr-CA" dirty="0"/>
              <a:t> (2004)</a:t>
            </a:r>
          </a:p>
          <a:p>
            <a:pPr lvl="1"/>
            <a:endParaRPr lang="fr-CA" dirty="0"/>
          </a:p>
        </p:txBody>
      </p:sp>
    </p:spTree>
    <p:extLst>
      <p:ext uri="{BB962C8B-B14F-4D97-AF65-F5344CB8AC3E}">
        <p14:creationId xmlns:p14="http://schemas.microsoft.com/office/powerpoint/2010/main" val="134038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92099" y="1361408"/>
            <a:ext cx="8294701" cy="1005993"/>
          </a:xfrm>
        </p:spPr>
        <p:txBody>
          <a:bodyPr>
            <a:noAutofit/>
          </a:bodyPr>
          <a:lstStyle/>
          <a:p>
            <a:pPr algn="ctr"/>
            <a:r>
              <a:rPr lang="fr-CA" sz="3200" dirty="0" smtClean="0"/>
              <a:t>Importance de la problématique dans l’élaboration de la recherche</a:t>
            </a:r>
            <a:endParaRPr lang="fr-CA" sz="3200" dirty="0"/>
          </a:p>
        </p:txBody>
      </p:sp>
      <p:sp>
        <p:nvSpPr>
          <p:cNvPr id="5" name="Espace réservé du contenu 4"/>
          <p:cNvSpPr>
            <a:spLocks noGrp="1"/>
          </p:cNvSpPr>
          <p:nvPr>
            <p:ph idx="1"/>
          </p:nvPr>
        </p:nvSpPr>
        <p:spPr>
          <a:xfrm>
            <a:off x="392099" y="2384854"/>
            <a:ext cx="8294701" cy="4337222"/>
          </a:xfrm>
        </p:spPr>
        <p:txBody>
          <a:bodyPr>
            <a:normAutofit fontScale="92500" lnSpcReduction="20000"/>
          </a:bodyPr>
          <a:lstStyle/>
          <a:p>
            <a:pPr marL="0" indent="0">
              <a:buNone/>
            </a:pPr>
            <a:r>
              <a:rPr lang="fr-CA" dirty="0"/>
              <a:t>C’est la problématique qui fournit à la recherche ses assises, son sens ainsi que sa portée (Chevrier, 2003)</a:t>
            </a:r>
            <a:br>
              <a:rPr lang="fr-CA" dirty="0"/>
            </a:br>
            <a:r>
              <a:rPr lang="fr-CA" dirty="0"/>
              <a:t>Son élaboration permet d’éviter plusieurs écueils </a:t>
            </a:r>
            <a:r>
              <a:rPr lang="fr-CA" dirty="0" smtClean="0"/>
              <a:t>comme</a:t>
            </a:r>
          </a:p>
          <a:p>
            <a:pPr lvl="1"/>
            <a:r>
              <a:rPr lang="fr-CA" dirty="0" smtClean="0"/>
              <a:t> </a:t>
            </a:r>
            <a:r>
              <a:rPr lang="fr-CA" dirty="0"/>
              <a:t>le choix d’un faux </a:t>
            </a:r>
            <a:r>
              <a:rPr lang="fr-CA" dirty="0" smtClean="0"/>
              <a:t>problème</a:t>
            </a:r>
          </a:p>
          <a:p>
            <a:pPr lvl="1"/>
            <a:r>
              <a:rPr lang="fr-CA" dirty="0" smtClean="0"/>
              <a:t>le </a:t>
            </a:r>
            <a:r>
              <a:rPr lang="fr-CA" dirty="0"/>
              <a:t>choix d’un problème trop vaste, trop ambitieux et déconnecté de la réalité, ou </a:t>
            </a:r>
            <a:r>
              <a:rPr lang="fr-CA" dirty="0" smtClean="0"/>
              <a:t>encore</a:t>
            </a:r>
          </a:p>
          <a:p>
            <a:pPr lvl="1"/>
            <a:r>
              <a:rPr lang="fr-CA" dirty="0" smtClean="0"/>
              <a:t>le </a:t>
            </a:r>
            <a:r>
              <a:rPr lang="fr-CA" dirty="0"/>
              <a:t>choix d’un problème pour lequel des solutions reconnues valides existent déjà</a:t>
            </a:r>
            <a:br>
              <a:rPr lang="fr-CA" dirty="0"/>
            </a:br>
            <a:endParaRPr lang="fr-CA" dirty="0"/>
          </a:p>
        </p:txBody>
      </p:sp>
    </p:spTree>
    <p:extLst>
      <p:ext uri="{BB962C8B-B14F-4D97-AF65-F5344CB8AC3E}">
        <p14:creationId xmlns:p14="http://schemas.microsoft.com/office/powerpoint/2010/main" val="286453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2099" y="1378862"/>
            <a:ext cx="8294701" cy="758857"/>
          </a:xfrm>
        </p:spPr>
        <p:txBody>
          <a:bodyPr>
            <a:normAutofit/>
          </a:bodyPr>
          <a:lstStyle/>
          <a:p>
            <a:pPr algn="ctr"/>
            <a:r>
              <a:rPr lang="fr-CA" sz="3200" dirty="0" smtClean="0"/>
              <a:t>Les étapes de la problématisation</a:t>
            </a:r>
            <a:endParaRPr lang="fr-CA" sz="32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2145" y="2137719"/>
            <a:ext cx="7188028" cy="4456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424499" y="6024604"/>
            <a:ext cx="1729833" cy="369332"/>
          </a:xfrm>
          <a:prstGeom prst="rect">
            <a:avLst/>
          </a:prstGeom>
        </p:spPr>
        <p:txBody>
          <a:bodyPr wrap="none">
            <a:spAutoFit/>
          </a:bodyPr>
          <a:lstStyle/>
          <a:p>
            <a:r>
              <a:rPr lang="fr-CA" dirty="0" smtClean="0"/>
              <a:t>(Chevrier,  2003)</a:t>
            </a:r>
            <a:endParaRPr lang="fr-CA" dirty="0"/>
          </a:p>
        </p:txBody>
      </p:sp>
    </p:spTree>
    <p:extLst>
      <p:ext uri="{BB962C8B-B14F-4D97-AF65-F5344CB8AC3E}">
        <p14:creationId xmlns:p14="http://schemas.microsoft.com/office/powerpoint/2010/main" val="14362527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2099" y="1421028"/>
            <a:ext cx="8480052" cy="4732742"/>
          </a:xfrm>
        </p:spPr>
        <p:txBody>
          <a:bodyPr>
            <a:normAutofit fontScale="92500" lnSpcReduction="20000"/>
          </a:bodyPr>
          <a:lstStyle/>
          <a:p>
            <a:pPr marL="0" indent="0">
              <a:buNone/>
            </a:pPr>
            <a:r>
              <a:rPr lang="fr-CA" dirty="0" smtClean="0"/>
              <a:t>L’élaboration </a:t>
            </a:r>
            <a:r>
              <a:rPr lang="fr-CA" dirty="0"/>
              <a:t>de la problématique est essentiellement une démarche de </a:t>
            </a:r>
            <a:r>
              <a:rPr lang="fr-CA" dirty="0">
                <a:solidFill>
                  <a:schemeClr val="accent5">
                    <a:lumMod val="75000"/>
                  </a:schemeClr>
                </a:solidFill>
              </a:rPr>
              <a:t>construction de sens </a:t>
            </a:r>
            <a:r>
              <a:rPr lang="fr-CA" dirty="0"/>
              <a:t>qui permet au chercheur-formateur </a:t>
            </a:r>
            <a:endParaRPr lang="fr-CA" dirty="0" smtClean="0"/>
          </a:p>
          <a:p>
            <a:pPr lvl="1"/>
            <a:r>
              <a:rPr lang="fr-CA" dirty="0" smtClean="0"/>
              <a:t>de </a:t>
            </a:r>
            <a:r>
              <a:rPr lang="fr-CA" dirty="0">
                <a:solidFill>
                  <a:schemeClr val="accent5">
                    <a:lumMod val="75000"/>
                  </a:schemeClr>
                </a:solidFill>
              </a:rPr>
              <a:t>situer le problème dans son contexte</a:t>
            </a:r>
            <a:r>
              <a:rPr lang="fr-CA" dirty="0"/>
              <a:t>, </a:t>
            </a:r>
            <a:endParaRPr lang="fr-CA" dirty="0" smtClean="0"/>
          </a:p>
          <a:p>
            <a:pPr lvl="1"/>
            <a:r>
              <a:rPr lang="fr-CA" dirty="0" smtClean="0"/>
              <a:t>d’en </a:t>
            </a:r>
            <a:r>
              <a:rPr lang="fr-CA" dirty="0">
                <a:solidFill>
                  <a:schemeClr val="accent5">
                    <a:lumMod val="75000"/>
                  </a:schemeClr>
                </a:solidFill>
              </a:rPr>
              <a:t>analyser la complexité </a:t>
            </a:r>
            <a:r>
              <a:rPr lang="fr-CA" dirty="0"/>
              <a:t>en exploitant différentes ressources et de présenter les choix qu’il entend effectuer pour </a:t>
            </a:r>
            <a:r>
              <a:rPr lang="fr-CA" dirty="0">
                <a:solidFill>
                  <a:schemeClr val="accent5">
                    <a:lumMod val="75000"/>
                  </a:schemeClr>
                </a:solidFill>
              </a:rPr>
              <a:t>délimiter son champ d’investigation</a:t>
            </a:r>
            <a:r>
              <a:rPr lang="fr-CA" dirty="0"/>
              <a:t>, </a:t>
            </a:r>
            <a:endParaRPr lang="fr-CA" dirty="0" smtClean="0"/>
          </a:p>
          <a:p>
            <a:pPr lvl="1"/>
            <a:r>
              <a:rPr lang="fr-CA" dirty="0" smtClean="0"/>
              <a:t>de </a:t>
            </a:r>
            <a:r>
              <a:rPr lang="fr-CA" dirty="0"/>
              <a:t>présenter </a:t>
            </a:r>
            <a:r>
              <a:rPr lang="fr-CA" dirty="0">
                <a:solidFill>
                  <a:schemeClr val="accent5">
                    <a:lumMod val="75000"/>
                  </a:schemeClr>
                </a:solidFill>
              </a:rPr>
              <a:t>les outils d’intelligibilité </a:t>
            </a:r>
            <a:r>
              <a:rPr lang="fr-CA" dirty="0"/>
              <a:t>du problème et de la démarche de son investigation (orientations épistémologiques, concepts, modèles, théories).</a:t>
            </a:r>
          </a:p>
          <a:p>
            <a:endParaRPr lang="fr-CA" dirty="0"/>
          </a:p>
        </p:txBody>
      </p:sp>
    </p:spTree>
    <p:extLst>
      <p:ext uri="{BB962C8B-B14F-4D97-AF65-F5344CB8AC3E}">
        <p14:creationId xmlns:p14="http://schemas.microsoft.com/office/powerpoint/2010/main" val="164279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2099" y="2310713"/>
            <a:ext cx="8158777" cy="3410465"/>
          </a:xfrm>
        </p:spPr>
        <p:txBody>
          <a:bodyPr>
            <a:normAutofit/>
          </a:bodyPr>
          <a:lstStyle/>
          <a:p>
            <a:pPr marL="0" indent="0" algn="just">
              <a:buNone/>
            </a:pPr>
            <a:r>
              <a:rPr lang="fr-CA" sz="2800" dirty="0" smtClean="0"/>
              <a:t>Le </a:t>
            </a:r>
            <a:r>
              <a:rPr lang="fr-CA" sz="2800" dirty="0"/>
              <a:t>texte présentant une problématique est un </a:t>
            </a:r>
            <a:r>
              <a:rPr lang="fr-CA" sz="2800" dirty="0">
                <a:solidFill>
                  <a:schemeClr val="accent5">
                    <a:lumMod val="75000"/>
                  </a:schemeClr>
                </a:solidFill>
              </a:rPr>
              <a:t>discours argumentatif </a:t>
            </a:r>
            <a:r>
              <a:rPr lang="fr-CA" sz="2800" dirty="0"/>
              <a:t>sous forme </a:t>
            </a:r>
            <a:r>
              <a:rPr lang="fr-CA" sz="2800" dirty="0">
                <a:solidFill>
                  <a:schemeClr val="accent5">
                    <a:lumMod val="75000"/>
                  </a:schemeClr>
                </a:solidFill>
              </a:rPr>
              <a:t>d’entonnoir</a:t>
            </a:r>
            <a:r>
              <a:rPr lang="fr-CA" sz="2800" dirty="0"/>
              <a:t>, par lequel le chercheur-formateur tente de </a:t>
            </a:r>
            <a:r>
              <a:rPr lang="fr-CA" sz="2800" dirty="0">
                <a:solidFill>
                  <a:schemeClr val="accent5">
                    <a:lumMod val="75000"/>
                  </a:schemeClr>
                </a:solidFill>
              </a:rPr>
              <a:t>convaincre ses lecteurs</a:t>
            </a:r>
            <a:r>
              <a:rPr lang="fr-CA" sz="2800" dirty="0"/>
              <a:t>, tout particulièrement une communauté de recherche, que sa recherche possède une </a:t>
            </a:r>
            <a:r>
              <a:rPr lang="fr-CA" sz="2800" dirty="0">
                <a:solidFill>
                  <a:schemeClr val="accent5">
                    <a:lumMod val="75000"/>
                  </a:schemeClr>
                </a:solidFill>
              </a:rPr>
              <a:t>pertinence à la fois scientifique et socio-éducative</a:t>
            </a:r>
            <a:r>
              <a:rPr lang="fr-CA" sz="2800" dirty="0"/>
              <a:t>.</a:t>
            </a:r>
          </a:p>
          <a:p>
            <a:pPr algn="just"/>
            <a:endParaRPr lang="fr-CA" sz="2800" dirty="0"/>
          </a:p>
        </p:txBody>
      </p:sp>
    </p:spTree>
    <p:extLst>
      <p:ext uri="{BB962C8B-B14F-4D97-AF65-F5344CB8AC3E}">
        <p14:creationId xmlns:p14="http://schemas.microsoft.com/office/powerpoint/2010/main" val="255637148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 par défaut">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867</TotalTime>
  <Words>1992</Words>
  <Application>Microsoft Office PowerPoint</Application>
  <PresentationFormat>Affichage à l'écran (4:3)</PresentationFormat>
  <Paragraphs>191</Paragraphs>
  <Slides>36</Slides>
  <Notes>9</Notes>
  <HiddenSlides>0</HiddenSlides>
  <MMClips>0</MMClips>
  <ScaleCrop>false</ScaleCrop>
  <HeadingPairs>
    <vt:vector size="4" baseType="variant">
      <vt:variant>
        <vt:lpstr>Thème</vt:lpstr>
      </vt:variant>
      <vt:variant>
        <vt:i4>1</vt:i4>
      </vt:variant>
      <vt:variant>
        <vt:lpstr>Titres des diapositives</vt:lpstr>
      </vt:variant>
      <vt:variant>
        <vt:i4>36</vt:i4>
      </vt:variant>
    </vt:vector>
  </HeadingPairs>
  <TitlesOfParts>
    <vt:vector size="37" baseType="lpstr">
      <vt:lpstr>Thème par défaut</vt:lpstr>
      <vt:lpstr>La construction d’un objet de recherche   Problématisation et cadrage conceptuel</vt:lpstr>
      <vt:lpstr>Préambule</vt:lpstr>
      <vt:lpstr>Qu’est-ce qu’une recherche?</vt:lpstr>
      <vt:lpstr>Présentation PowerPoint</vt:lpstr>
      <vt:lpstr>La problématique</vt:lpstr>
      <vt:lpstr>Importance de la problématique dans l’élaboration de la recherche</vt:lpstr>
      <vt:lpstr>Les étapes de la problématisation</vt:lpstr>
      <vt:lpstr>Présentation PowerPoint</vt:lpstr>
      <vt:lpstr>Présentation PowerPoint</vt:lpstr>
      <vt:lpstr>Démarche de problématisation Une démarche en entonnoir</vt:lpstr>
      <vt:lpstr>Problème de recherche</vt:lpstr>
      <vt:lpstr>Pertinence socio-éducative</vt:lpstr>
      <vt:lpstr>La pertinence scientifique</vt:lpstr>
      <vt:lpstr>Présentation PowerPoint</vt:lpstr>
      <vt:lpstr>Source du problème de recherche</vt:lpstr>
      <vt:lpstr>Définir un problème de recherche</vt:lpstr>
      <vt:lpstr>Ne pas confonde avec un problème pratique</vt:lpstr>
      <vt:lpstr>Exemple de problème de recherche:</vt:lpstr>
      <vt:lpstr>Présentation PowerPoint</vt:lpstr>
      <vt:lpstr>Exemple (suite)</vt:lpstr>
      <vt:lpstr>Présentation PowerPoint</vt:lpstr>
      <vt:lpstr>De la question (Obj.) générale à la question (obj.) spécifique</vt:lpstr>
      <vt:lpstr>Pourquoi faire une recension des écrits?</vt:lpstr>
      <vt:lpstr>La question (ou objectif) spécifique de recherche </vt:lpstr>
      <vt:lpstr>Vers la formulation de la question (obj.) spécifique de recherche</vt:lpstr>
      <vt:lpstr>Cadrage conceptuel</vt:lpstr>
      <vt:lpstr>Exemples</vt:lpstr>
      <vt:lpstr>Présentation PowerPoint</vt:lpstr>
      <vt:lpstr>Présentation PowerPoint</vt:lpstr>
      <vt:lpstr>Présentation PowerPoint</vt:lpstr>
      <vt:lpstr>Présentation PowerPoint</vt:lpstr>
      <vt:lpstr>Grille de collecte des données</vt:lpstr>
      <vt:lpstr>Présentation PowerPoint</vt:lpstr>
      <vt:lpstr>Exemple d’une schématisation d’une ébauche de problématisation</vt:lpstr>
      <vt:lpstr>Présentation PowerPoint</vt:lpstr>
      <vt:lpstr>Atelier:  construction du problème de recherche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Mélanie Cabana</dc:creator>
  <cp:lastModifiedBy>Squalli, Hassane</cp:lastModifiedBy>
  <cp:revision>47</cp:revision>
  <dcterms:created xsi:type="dcterms:W3CDTF">2014-05-15T13:54:25Z</dcterms:created>
  <dcterms:modified xsi:type="dcterms:W3CDTF">2014-06-09T17:31:23Z</dcterms:modified>
</cp:coreProperties>
</file>