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72" r:id="rId3"/>
    <p:sldId id="29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4" r:id="rId20"/>
    <p:sldId id="275" r:id="rId21"/>
    <p:sldId id="273" r:id="rId22"/>
    <p:sldId id="276" r:id="rId23"/>
    <p:sldId id="277" r:id="rId24"/>
    <p:sldId id="278" r:id="rId25"/>
    <p:sldId id="279" r:id="rId26"/>
    <p:sldId id="280" r:id="rId27"/>
    <p:sldId id="281" r:id="rId28"/>
    <p:sldId id="283" r:id="rId29"/>
    <p:sldId id="284" r:id="rId30"/>
    <p:sldId id="285" r:id="rId31"/>
    <p:sldId id="290" r:id="rId32"/>
    <p:sldId id="286" r:id="rId33"/>
    <p:sldId id="287" r:id="rId34"/>
    <p:sldId id="288" r:id="rId35"/>
    <p:sldId id="289"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9703A-FF8F-48ED-968A-D9455EA0D256}" type="datetimeFigureOut">
              <a:rPr lang="fr-FR" smtClean="0"/>
              <a:pPr/>
              <a:t>12/06/2014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361A-71B8-4149-A7BB-C39043F93AA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A48361A-71B8-4149-A7BB-C39043F93AA0}" type="slidenum">
              <a:rPr lang="fr-FR" smtClean="0"/>
              <a:pPr/>
              <a:t>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AA48361A-71B8-4149-A7BB-C39043F93AA0}" type="slidenum">
              <a:rPr lang="fr-FR" smtClean="0"/>
              <a:pPr/>
              <a:t>16</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AA48361A-71B8-4149-A7BB-C39043F93AA0}"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EC43AA-51C3-4C68-9FFF-43470DB4DE3E}" type="datetimeFigureOut">
              <a:rPr lang="fr-FR" smtClean="0"/>
              <a:pPr/>
              <a:t>12/06/2014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6B152A5-EC8E-44BB-A32E-CE1CF34144E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C43AA-51C3-4C68-9FFF-43470DB4DE3E}" type="datetimeFigureOut">
              <a:rPr lang="fr-FR" smtClean="0"/>
              <a:pPr/>
              <a:t>12/06/2014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152A5-EC8E-44BB-A32E-CE1CF34144E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83320"/>
          </a:xfrm>
        </p:spPr>
        <p:txBody>
          <a:bodyPr>
            <a:noAutofit/>
          </a:bodyPr>
          <a:lstStyle/>
          <a:p>
            <a:r>
              <a:rPr lang="fr-FR" sz="6600" b="1" dirty="0" smtClean="0"/>
              <a:t>Ecole d’été de didactique des mathématiques </a:t>
            </a:r>
            <a:br>
              <a:rPr lang="fr-FR" sz="6600" b="1" dirty="0" smtClean="0"/>
            </a:br>
            <a:r>
              <a:rPr lang="fr-FR" sz="6600" b="1" dirty="0" smtClean="0"/>
              <a:t>Rabat CRMEF 11-13 Juin 2014</a:t>
            </a:r>
            <a:endParaRPr lang="fr-FR" sz="6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Qualités d’un bon enseignant</a:t>
            </a:r>
            <a:endParaRPr lang="fr-FR" dirty="0"/>
          </a:p>
        </p:txBody>
      </p:sp>
      <p:sp>
        <p:nvSpPr>
          <p:cNvPr id="3" name="Espace réservé du contenu 2"/>
          <p:cNvSpPr>
            <a:spLocks noGrp="1"/>
          </p:cNvSpPr>
          <p:nvPr>
            <p:ph idx="1"/>
          </p:nvPr>
        </p:nvSpPr>
        <p:spPr/>
        <p:txBody>
          <a:bodyPr>
            <a:normAutofit/>
          </a:bodyPr>
          <a:lstStyle/>
          <a:p>
            <a:r>
              <a:rPr lang="fr-FR" sz="4000" b="1" dirty="0" smtClean="0"/>
              <a:t>Qualité de sérieux</a:t>
            </a:r>
          </a:p>
          <a:p>
            <a:r>
              <a:rPr lang="fr-FR" sz="4000" b="1" dirty="0" smtClean="0"/>
              <a:t>Equité</a:t>
            </a:r>
          </a:p>
          <a:p>
            <a:r>
              <a:rPr lang="fr-FR" sz="4000" b="1" dirty="0" smtClean="0"/>
              <a:t>Respect d’autrui……</a:t>
            </a:r>
            <a:endParaRPr lang="fr-FR" sz="4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Le processus de la formation des enseignants </a:t>
            </a:r>
            <a:endParaRPr lang="fr-FR" b="1" dirty="0"/>
          </a:p>
        </p:txBody>
      </p:sp>
      <p:sp>
        <p:nvSpPr>
          <p:cNvPr id="3" name="Espace réservé du contenu 2"/>
          <p:cNvSpPr>
            <a:spLocks noGrp="1"/>
          </p:cNvSpPr>
          <p:nvPr>
            <p:ph idx="1"/>
          </p:nvPr>
        </p:nvSpPr>
        <p:spPr>
          <a:xfrm>
            <a:off x="142844" y="1600200"/>
            <a:ext cx="8858312" cy="4525963"/>
          </a:xfrm>
        </p:spPr>
        <p:txBody>
          <a:bodyPr/>
          <a:lstStyle/>
          <a:p>
            <a:pPr>
              <a:buNone/>
            </a:pPr>
            <a:endParaRPr lang="fr-FR" b="1" dirty="0" smtClean="0"/>
          </a:p>
          <a:p>
            <a:pPr>
              <a:buNone/>
            </a:pPr>
            <a:endParaRPr lang="fr-FR" b="1" dirty="0" smtClean="0"/>
          </a:p>
          <a:p>
            <a:pPr>
              <a:buNone/>
            </a:pPr>
            <a:r>
              <a:rPr lang="fr-FR" b="1" dirty="0" smtClean="0"/>
              <a:t>Observation             formation initiale              </a:t>
            </a:r>
          </a:p>
          <a:p>
            <a:pPr>
              <a:buNone/>
            </a:pPr>
            <a:endParaRPr lang="fr-FR" b="1" dirty="0" smtClean="0"/>
          </a:p>
          <a:p>
            <a:pPr>
              <a:buNone/>
            </a:pPr>
            <a:r>
              <a:rPr lang="fr-FR" b="1" dirty="0" smtClean="0"/>
              <a:t>           insertion               formation continue</a:t>
            </a:r>
            <a:endParaRPr lang="fr-FR" b="1" dirty="0"/>
          </a:p>
        </p:txBody>
      </p:sp>
      <p:sp>
        <p:nvSpPr>
          <p:cNvPr id="5" name="Flèche droite 4"/>
          <p:cNvSpPr/>
          <p:nvPr/>
        </p:nvSpPr>
        <p:spPr>
          <a:xfrm>
            <a:off x="2428860" y="28574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6643702" y="285749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droite 6"/>
          <p:cNvSpPr/>
          <p:nvPr/>
        </p:nvSpPr>
        <p:spPr>
          <a:xfrm>
            <a:off x="3000364" y="4000504"/>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L’Observation</a:t>
            </a:r>
            <a:endParaRPr lang="fr-FR" b="1" dirty="0"/>
          </a:p>
        </p:txBody>
      </p:sp>
      <p:sp>
        <p:nvSpPr>
          <p:cNvPr id="3" name="Espace réservé du contenu 2"/>
          <p:cNvSpPr>
            <a:spLocks noGrp="1"/>
          </p:cNvSpPr>
          <p:nvPr>
            <p:ph idx="1"/>
          </p:nvPr>
        </p:nvSpPr>
        <p:spPr/>
        <p:txBody>
          <a:bodyPr>
            <a:normAutofit/>
          </a:bodyPr>
          <a:lstStyle/>
          <a:p>
            <a:endParaRPr lang="fr-FR" sz="4000" b="1" dirty="0" smtClean="0"/>
          </a:p>
          <a:p>
            <a:r>
              <a:rPr lang="fr-FR" sz="4000" b="1" dirty="0" smtClean="0"/>
              <a:t>Mode d’enseignement dispensé au cours de la scolarité</a:t>
            </a:r>
            <a:endParaRPr lang="fr-FR" sz="4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Formation initiale</a:t>
            </a:r>
            <a:endParaRPr lang="fr-FR" b="1" dirty="0"/>
          </a:p>
        </p:txBody>
      </p:sp>
      <p:sp>
        <p:nvSpPr>
          <p:cNvPr id="3" name="Espace réservé du contenu 2"/>
          <p:cNvSpPr>
            <a:spLocks noGrp="1"/>
          </p:cNvSpPr>
          <p:nvPr>
            <p:ph idx="1"/>
          </p:nvPr>
        </p:nvSpPr>
        <p:spPr/>
        <p:txBody>
          <a:bodyPr>
            <a:normAutofit/>
          </a:bodyPr>
          <a:lstStyle/>
          <a:p>
            <a:r>
              <a:rPr lang="fr-FR" sz="4000" b="1" dirty="0" smtClean="0"/>
              <a:t>Formation formelle</a:t>
            </a:r>
          </a:p>
          <a:p>
            <a:r>
              <a:rPr lang="fr-FR" sz="4000" b="1" dirty="0" smtClean="0"/>
              <a:t>Formations initiales différentes</a:t>
            </a:r>
          </a:p>
          <a:p>
            <a:r>
              <a:rPr lang="fr-FR" sz="4000" b="1" dirty="0" smtClean="0"/>
              <a:t>Articulation théorie- pratique</a:t>
            </a:r>
          </a:p>
          <a:p>
            <a:r>
              <a:rPr lang="fr-FR" sz="4000" b="1" dirty="0" smtClean="0"/>
              <a:t>Pédagogie</a:t>
            </a:r>
          </a:p>
          <a:p>
            <a:r>
              <a:rPr lang="fr-FR" sz="4000" b="1" dirty="0" smtClean="0"/>
              <a:t>Le formateur exemple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L’insertion</a:t>
            </a:r>
            <a:endParaRPr lang="fr-FR" b="1" dirty="0"/>
          </a:p>
        </p:txBody>
      </p:sp>
      <p:sp>
        <p:nvSpPr>
          <p:cNvPr id="3" name="Espace réservé du contenu 2"/>
          <p:cNvSpPr>
            <a:spLocks noGrp="1"/>
          </p:cNvSpPr>
          <p:nvPr>
            <p:ph idx="1"/>
          </p:nvPr>
        </p:nvSpPr>
        <p:spPr/>
        <p:txBody>
          <a:bodyPr>
            <a:normAutofit/>
          </a:bodyPr>
          <a:lstStyle/>
          <a:p>
            <a:endParaRPr lang="fr-FR" sz="4000" b="1" dirty="0" smtClean="0"/>
          </a:p>
          <a:p>
            <a:r>
              <a:rPr lang="fr-FR" sz="4000" b="1" dirty="0" smtClean="0"/>
              <a:t>Formelle-Informelle</a:t>
            </a:r>
          </a:p>
          <a:p>
            <a:r>
              <a:rPr lang="fr-FR" sz="4000" b="1" dirty="0" smtClean="0"/>
              <a:t>Guidée-Non guidée</a:t>
            </a:r>
          </a:p>
          <a:p>
            <a:r>
              <a:rPr lang="fr-FR" sz="4000" b="1" dirty="0" smtClean="0"/>
              <a:t>Durée</a:t>
            </a:r>
            <a:endParaRPr lang="fr-FR" sz="40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Formation continue</a:t>
            </a:r>
            <a:endParaRPr lang="fr-FR" b="1" dirty="0"/>
          </a:p>
        </p:txBody>
      </p:sp>
      <p:sp>
        <p:nvSpPr>
          <p:cNvPr id="3" name="Espace réservé du contenu 2"/>
          <p:cNvSpPr>
            <a:spLocks noGrp="1"/>
          </p:cNvSpPr>
          <p:nvPr>
            <p:ph idx="1"/>
          </p:nvPr>
        </p:nvSpPr>
        <p:spPr/>
        <p:txBody>
          <a:bodyPr>
            <a:normAutofit/>
          </a:bodyPr>
          <a:lstStyle/>
          <a:p>
            <a:r>
              <a:rPr lang="fr-FR" sz="4000" b="1" dirty="0" smtClean="0"/>
              <a:t>Stage de courte durée</a:t>
            </a:r>
          </a:p>
          <a:p>
            <a:r>
              <a:rPr lang="fr-FR" sz="4000" b="1" dirty="0" smtClean="0"/>
              <a:t>Programme: référence à la réalité de la classe?</a:t>
            </a:r>
          </a:p>
          <a:p>
            <a:r>
              <a:rPr lang="fr-FR" sz="4000" b="1" dirty="0" smtClean="0"/>
              <a:t>Formation cumulative?</a:t>
            </a:r>
          </a:p>
          <a:p>
            <a:r>
              <a:rPr lang="fr-FR" sz="4000" b="1" dirty="0" smtClean="0"/>
              <a:t>Inefficace</a:t>
            </a:r>
          </a:p>
          <a:p>
            <a:r>
              <a:rPr lang="fr-FR" sz="4000" b="1" dirty="0" smtClean="0"/>
              <a:t>Exemples</a:t>
            </a:r>
            <a:endParaRPr lang="fr-FR" sz="40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Articulation  théorie- pratique</a:t>
            </a:r>
            <a:endParaRPr lang="fr-FR" b="1" dirty="0"/>
          </a:p>
        </p:txBody>
      </p:sp>
      <p:sp>
        <p:nvSpPr>
          <p:cNvPr id="3" name="Espace réservé du contenu 2"/>
          <p:cNvSpPr>
            <a:spLocks noGrp="1"/>
          </p:cNvSpPr>
          <p:nvPr>
            <p:ph idx="1"/>
          </p:nvPr>
        </p:nvSpPr>
        <p:spPr/>
        <p:txBody>
          <a:bodyPr>
            <a:normAutofit/>
          </a:bodyPr>
          <a:lstStyle/>
          <a:p>
            <a:pPr lvl="2"/>
            <a:endParaRPr lang="fr-FR" sz="4400" b="1" dirty="0" smtClean="0"/>
          </a:p>
          <a:p>
            <a:pPr lvl="2"/>
            <a:r>
              <a:rPr lang="fr-FR" sz="4400" b="1" dirty="0" smtClean="0"/>
              <a:t>Présence de domaines théoriques dans la formation initiale des enseignants :</a:t>
            </a:r>
          </a:p>
          <a:p>
            <a:pPr lvl="2">
              <a:buNone/>
            </a:pPr>
            <a:r>
              <a:rPr lang="fr-FR" sz="4400" b="1" dirty="0" smtClean="0"/>
              <a:t>             deux tendances</a:t>
            </a:r>
            <a:endParaRPr lang="fr-FR" sz="44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Articulation  théorie- pratique </a:t>
            </a:r>
            <a:endParaRPr lang="fr-FR" b="1" dirty="0"/>
          </a:p>
        </p:txBody>
      </p:sp>
      <p:sp>
        <p:nvSpPr>
          <p:cNvPr id="3" name="Espace réservé du contenu 2"/>
          <p:cNvSpPr>
            <a:spLocks noGrp="1"/>
          </p:cNvSpPr>
          <p:nvPr>
            <p:ph idx="1"/>
          </p:nvPr>
        </p:nvSpPr>
        <p:spPr/>
        <p:txBody>
          <a:bodyPr>
            <a:normAutofit fontScale="92500" lnSpcReduction="20000"/>
          </a:bodyPr>
          <a:lstStyle/>
          <a:p>
            <a:r>
              <a:rPr lang="fr-FR" sz="4000" b="1" dirty="0" smtClean="0"/>
              <a:t>La pratique est une des principales différences entre les formations:</a:t>
            </a:r>
          </a:p>
          <a:p>
            <a:pPr>
              <a:buNone/>
            </a:pPr>
            <a:endParaRPr lang="fr-FR" sz="4000" b="1" dirty="0" smtClean="0"/>
          </a:p>
          <a:p>
            <a:pPr lvl="1">
              <a:buFont typeface="Wingdings" pitchFamily="2" charset="2"/>
              <a:buChar char="ü"/>
            </a:pPr>
            <a:r>
              <a:rPr lang="fr-FR" sz="3600" b="1" dirty="0" smtClean="0"/>
              <a:t> Type de formation : observation , micro-enseignement , stage</a:t>
            </a:r>
          </a:p>
          <a:p>
            <a:pPr lvl="1">
              <a:buFont typeface="Wingdings" pitchFamily="2" charset="2"/>
              <a:buChar char="ü"/>
            </a:pPr>
            <a:r>
              <a:rPr lang="fr-FR" sz="3600" b="1" dirty="0" smtClean="0"/>
              <a:t>Durée totale</a:t>
            </a:r>
          </a:p>
          <a:p>
            <a:pPr lvl="1">
              <a:buFont typeface="Wingdings" pitchFamily="2" charset="2"/>
              <a:buChar char="ü"/>
            </a:pPr>
            <a:r>
              <a:rPr lang="fr-FR" sz="3600" b="1" dirty="0" smtClean="0"/>
              <a:t>Nombre et durée des périodes</a:t>
            </a:r>
          </a:p>
          <a:p>
            <a:pPr lvl="1">
              <a:buFont typeface="Wingdings" pitchFamily="2" charset="2"/>
              <a:buChar char="ü"/>
            </a:pPr>
            <a:r>
              <a:rPr lang="fr-FR" sz="3600" b="1" dirty="0" smtClean="0"/>
              <a:t>Programmation temporaire</a:t>
            </a:r>
          </a:p>
          <a:p>
            <a:pPr lvl="1">
              <a:buFont typeface="Wingdings" pitchFamily="2" charset="2"/>
              <a:buChar char="ü"/>
            </a:pPr>
            <a:r>
              <a:rPr lang="fr-FR" sz="3600" b="1" dirty="0" smtClean="0"/>
              <a:t>Lieu</a:t>
            </a:r>
          </a:p>
          <a:p>
            <a:pPr>
              <a:buNone/>
            </a:pPr>
            <a:endParaRPr lang="fr-FR" sz="4000" dirty="0" smtClean="0"/>
          </a:p>
          <a:p>
            <a:pPr>
              <a:buFont typeface="Wingdings" pitchFamily="2" charset="2"/>
              <a:buChar char="ü"/>
            </a:pPr>
            <a:endParaRPr lang="fr-FR" sz="4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Articulation  théorie- pratique</a:t>
            </a:r>
            <a:endParaRPr lang="fr-FR" dirty="0"/>
          </a:p>
        </p:txBody>
      </p:sp>
      <p:sp>
        <p:nvSpPr>
          <p:cNvPr id="3" name="Espace réservé du contenu 2"/>
          <p:cNvSpPr>
            <a:spLocks noGrp="1"/>
          </p:cNvSpPr>
          <p:nvPr>
            <p:ph idx="1"/>
          </p:nvPr>
        </p:nvSpPr>
        <p:spPr/>
        <p:txBody>
          <a:bodyPr/>
          <a:lstStyle/>
          <a:p>
            <a:pPr>
              <a:buFont typeface="Wingdings" pitchFamily="2" charset="2"/>
              <a:buChar char="ü"/>
            </a:pPr>
            <a:r>
              <a:rPr lang="fr-FR" b="1" dirty="0" smtClean="0"/>
              <a:t>Mode de suivi et d’encadrement</a:t>
            </a:r>
          </a:p>
          <a:p>
            <a:pPr>
              <a:buFont typeface="Wingdings" pitchFamily="2" charset="2"/>
              <a:buChar char="ü"/>
            </a:pPr>
            <a:r>
              <a:rPr lang="fr-FR" b="1" dirty="0" smtClean="0"/>
              <a:t>Qui encadre</a:t>
            </a:r>
          </a:p>
          <a:p>
            <a:pPr>
              <a:buFont typeface="Wingdings" pitchFamily="2" charset="2"/>
              <a:buChar char="ü"/>
            </a:pPr>
            <a:r>
              <a:rPr lang="fr-FR" b="1" dirty="0" smtClean="0"/>
              <a:t>Evaluation</a:t>
            </a:r>
          </a:p>
          <a:p>
            <a:pPr>
              <a:buFont typeface="Wingdings" pitchFamily="2" charset="2"/>
              <a:buChar char="ü"/>
            </a:pPr>
            <a:r>
              <a:rPr lang="fr-FR" b="1" dirty="0" smtClean="0"/>
              <a:t>Tâches des futurs enseignants dans le stage:</a:t>
            </a:r>
          </a:p>
          <a:p>
            <a:pPr lvl="1">
              <a:buFont typeface="Wingdings" pitchFamily="2" charset="2"/>
              <a:buChar char="§"/>
            </a:pPr>
            <a:r>
              <a:rPr lang="fr-FR" b="1" dirty="0" smtClean="0"/>
              <a:t>observation</a:t>
            </a:r>
          </a:p>
          <a:p>
            <a:pPr lvl="1">
              <a:buFont typeface="Wingdings" pitchFamily="2" charset="2"/>
              <a:buChar char="§"/>
            </a:pPr>
            <a:r>
              <a:rPr lang="fr-FR" b="1" dirty="0" smtClean="0"/>
              <a:t>Tutorat</a:t>
            </a:r>
          </a:p>
          <a:p>
            <a:pPr lvl="1">
              <a:buFont typeface="Wingdings" pitchFamily="2" charset="2"/>
              <a:buChar char="§"/>
            </a:pPr>
            <a:r>
              <a:rPr lang="fr-FR" b="1" dirty="0" smtClean="0"/>
              <a:t>Prendre en responsabilité toute la classe</a:t>
            </a:r>
          </a:p>
          <a:p>
            <a:pPr>
              <a:buFont typeface="Wingdings" pitchFamily="2" charset="2"/>
              <a:buChar char="§"/>
            </a:pPr>
            <a:endParaRPr lang="fr-FR" dirty="0" smtClean="0"/>
          </a:p>
          <a:p>
            <a:pPr>
              <a:buFont typeface="Wingdings" pitchFamily="2" charset="2"/>
              <a:buChar char="ü"/>
            </a:pPr>
            <a:endParaRPr lang="fr-FR" dirty="0" smtClean="0"/>
          </a:p>
          <a:p>
            <a:pPr>
              <a:buFont typeface="Wingdings" pitchFamily="2" charset="2"/>
              <a:buChar char="ü"/>
            </a:pP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368544"/>
          </a:xfrm>
        </p:spPr>
        <p:txBody>
          <a:bodyPr>
            <a:normAutofit fontScale="90000"/>
          </a:bodyPr>
          <a:lstStyle/>
          <a:p>
            <a:r>
              <a:rPr lang="fr-FR" b="1" dirty="0" smtClean="0"/>
              <a:t>Arguments sur l’importance du stage dans la professionnalisation du métier d’enseignant(</a:t>
            </a:r>
            <a:r>
              <a:rPr lang="fr-FR" b="1" dirty="0" err="1" smtClean="0"/>
              <a:t>Paquay</a:t>
            </a:r>
            <a:r>
              <a:rPr lang="fr-FR" b="1" dirty="0" smtClean="0"/>
              <a:t> ,2011</a:t>
            </a:r>
            <a:r>
              <a:rPr lang="fr-FR" dirty="0" smtClean="0"/>
              <a:t>) </a:t>
            </a:r>
            <a:endParaRPr lang="fr-FR" dirty="0"/>
          </a:p>
        </p:txBody>
      </p:sp>
      <p:sp>
        <p:nvSpPr>
          <p:cNvPr id="3" name="Espace réservé du contenu 2"/>
          <p:cNvSpPr>
            <a:spLocks noGrp="1"/>
          </p:cNvSpPr>
          <p:nvPr>
            <p:ph idx="1"/>
          </p:nvPr>
        </p:nvSpPr>
        <p:spPr>
          <a:xfrm>
            <a:off x="457200" y="2643182"/>
            <a:ext cx="8229600" cy="4000528"/>
          </a:xfrm>
        </p:spPr>
        <p:txBody>
          <a:bodyPr>
            <a:normAutofit fontScale="85000" lnSpcReduction="20000"/>
          </a:bodyPr>
          <a:lstStyle/>
          <a:p>
            <a:pPr>
              <a:buNone/>
            </a:pPr>
            <a:endParaRPr lang="fr-FR" b="1" i="1" dirty="0" smtClean="0"/>
          </a:p>
          <a:p>
            <a:r>
              <a:rPr lang="fr-FR" b="1" i="1" dirty="0" smtClean="0"/>
              <a:t> (1) Le stage permet aux futurs enseignants de développer des compétences professionnelles et de construire leur identité professionnelle</a:t>
            </a:r>
            <a:endParaRPr lang="fr-FR" b="1" dirty="0" smtClean="0"/>
          </a:p>
          <a:p>
            <a:endParaRPr lang="fr-FR" b="1" i="1" dirty="0" smtClean="0"/>
          </a:p>
          <a:p>
            <a:r>
              <a:rPr lang="fr-FR" b="1" i="1" dirty="0" smtClean="0"/>
              <a:t>(2) Le stage permet aux futurs enseignants d’acquérir une image réaliste du métier</a:t>
            </a:r>
            <a:endParaRPr lang="fr-FR" b="1" dirty="0" smtClean="0"/>
          </a:p>
          <a:p>
            <a:endParaRPr lang="fr-FR" b="1" i="1" dirty="0" smtClean="0"/>
          </a:p>
          <a:p>
            <a:r>
              <a:rPr lang="fr-FR" b="1" i="1" dirty="0" smtClean="0"/>
              <a:t>(3) Le stage permet aux futurs enseignants de se socialiser à la profession</a:t>
            </a:r>
            <a:endParaRPr lang="fr-FR" b="1" dirty="0" smtClean="0"/>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57200" y="274638"/>
            <a:ext cx="8229600" cy="6011882"/>
          </a:xfrm>
        </p:spPr>
        <p:txBody>
          <a:bodyPr/>
          <a:lstStyle/>
          <a:p>
            <a:r>
              <a:rPr lang="fr-FR" b="1" dirty="0" smtClean="0"/>
              <a:t>Articulation formation théorique-formation pratique</a:t>
            </a:r>
            <a:endParaRPr lang="fr-FR"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296974"/>
          </a:xfrm>
        </p:spPr>
        <p:txBody>
          <a:bodyPr>
            <a:noAutofit/>
          </a:bodyPr>
          <a:lstStyle/>
          <a:p>
            <a:r>
              <a:rPr lang="fr-FR" b="1" dirty="0" smtClean="0"/>
              <a:t>Trois types </a:t>
            </a:r>
            <a:r>
              <a:rPr lang="fr-FR" b="1" dirty="0" smtClean="0"/>
              <a:t>d’articulation </a:t>
            </a:r>
            <a:r>
              <a:rPr lang="fr-FR" b="1" dirty="0" smtClean="0"/>
              <a:t>théorie -pratique</a:t>
            </a:r>
            <a:endParaRPr lang="fr-FR" b="1" dirty="0"/>
          </a:p>
        </p:txBody>
      </p:sp>
      <p:sp>
        <p:nvSpPr>
          <p:cNvPr id="3" name="Espace réservé du contenu 2"/>
          <p:cNvSpPr>
            <a:spLocks noGrp="1"/>
          </p:cNvSpPr>
          <p:nvPr>
            <p:ph idx="1"/>
          </p:nvPr>
        </p:nvSpPr>
        <p:spPr/>
        <p:txBody>
          <a:bodyPr/>
          <a:lstStyle/>
          <a:p>
            <a:endParaRPr lang="fr-FR" sz="4000" b="1" i="1" dirty="0" smtClean="0"/>
          </a:p>
          <a:p>
            <a:r>
              <a:rPr lang="fr-FR" sz="4000" b="1" i="1" dirty="0" smtClean="0"/>
              <a:t>La</a:t>
            </a:r>
            <a:r>
              <a:rPr lang="fr-FR" sz="4000" b="1" i="1" dirty="0" smtClean="0"/>
              <a:t> </a:t>
            </a:r>
            <a:r>
              <a:rPr lang="fr-FR" sz="4000" b="1" i="1" dirty="0" smtClean="0"/>
              <a:t>juxtaposition </a:t>
            </a:r>
          </a:p>
          <a:p>
            <a:r>
              <a:rPr lang="fr-FR" sz="4000" b="1" i="1" dirty="0" smtClean="0"/>
              <a:t> </a:t>
            </a:r>
            <a:r>
              <a:rPr lang="fr-FR" sz="4000" b="1" i="1" dirty="0" smtClean="0"/>
              <a:t>L’</a:t>
            </a:r>
            <a:r>
              <a:rPr lang="fr-FR" sz="4000" b="1" i="1" dirty="0" smtClean="0"/>
              <a:t> </a:t>
            </a:r>
            <a:r>
              <a:rPr lang="fr-FR" sz="4000" b="1" i="1" dirty="0" smtClean="0"/>
              <a:t>application </a:t>
            </a:r>
          </a:p>
          <a:p>
            <a:r>
              <a:rPr lang="fr-FR" sz="4000" b="1" i="1" dirty="0" smtClean="0"/>
              <a:t> </a:t>
            </a:r>
            <a:r>
              <a:rPr lang="fr-FR" sz="4000" b="1" i="1" dirty="0" smtClean="0"/>
              <a:t>L’</a:t>
            </a:r>
            <a:r>
              <a:rPr lang="fr-FR" sz="4000" b="1" i="1" dirty="0" smtClean="0"/>
              <a:t> </a:t>
            </a:r>
            <a:r>
              <a:rPr lang="fr-FR" sz="4000" b="1" i="1" dirty="0" smtClean="0"/>
              <a:t>intégration </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97040"/>
          </a:xfrm>
        </p:spPr>
        <p:txBody>
          <a:bodyPr>
            <a:normAutofit/>
          </a:bodyPr>
          <a:lstStyle/>
          <a:p>
            <a:r>
              <a:rPr lang="fr-FR" b="1" i="1" dirty="0" smtClean="0"/>
              <a:t> </a:t>
            </a:r>
            <a:r>
              <a:rPr lang="fr-FR" b="1" i="1" dirty="0" smtClean="0"/>
              <a:t>La</a:t>
            </a:r>
            <a:r>
              <a:rPr lang="fr-FR" b="1" i="1" dirty="0" smtClean="0"/>
              <a:t> </a:t>
            </a:r>
            <a:r>
              <a:rPr lang="fr-FR" b="1" i="1" dirty="0" smtClean="0"/>
              <a:t>juxtaposition </a:t>
            </a:r>
            <a:br>
              <a:rPr lang="fr-FR" b="1" i="1" dirty="0" smtClean="0"/>
            </a:br>
            <a:endParaRPr lang="fr-FR" dirty="0"/>
          </a:p>
        </p:txBody>
      </p:sp>
      <p:sp>
        <p:nvSpPr>
          <p:cNvPr id="3" name="Espace réservé du contenu 2"/>
          <p:cNvSpPr>
            <a:spLocks noGrp="1"/>
          </p:cNvSpPr>
          <p:nvPr>
            <p:ph idx="1"/>
          </p:nvPr>
        </p:nvSpPr>
        <p:spPr>
          <a:xfrm>
            <a:off x="457200" y="2357430"/>
            <a:ext cx="8229600" cy="3768733"/>
          </a:xfrm>
        </p:spPr>
        <p:txBody>
          <a:bodyPr/>
          <a:lstStyle/>
          <a:p>
            <a:endParaRPr lang="fr-FR" i="1" dirty="0" smtClean="0"/>
          </a:p>
          <a:p>
            <a:pPr>
              <a:buNone/>
            </a:pPr>
            <a:r>
              <a:rPr lang="fr-FR" sz="4000" b="1" i="1" dirty="0" smtClean="0"/>
              <a:t>   la théorie et la pratique sont successives et indépendantes l’une de l’autre, sans aucun lien explicite </a:t>
            </a:r>
            <a:endParaRPr lang="fr-FR" sz="40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154230"/>
          </a:xfrm>
        </p:spPr>
        <p:txBody>
          <a:bodyPr/>
          <a:lstStyle/>
          <a:p>
            <a:r>
              <a:rPr lang="fr-FR" b="1" i="1" dirty="0" smtClean="0"/>
              <a:t> </a:t>
            </a:r>
            <a:r>
              <a:rPr lang="fr-FR" b="1" i="1" dirty="0" smtClean="0"/>
              <a:t>L’</a:t>
            </a:r>
            <a:r>
              <a:rPr lang="fr-FR" b="1" i="1" dirty="0" smtClean="0"/>
              <a:t> </a:t>
            </a:r>
            <a:r>
              <a:rPr lang="fr-FR" b="1" i="1" dirty="0" smtClean="0"/>
              <a:t>application </a:t>
            </a:r>
            <a:br>
              <a:rPr lang="fr-FR" b="1" i="1" dirty="0" smtClean="0"/>
            </a:br>
            <a:endParaRPr lang="fr-FR" dirty="0"/>
          </a:p>
        </p:txBody>
      </p:sp>
      <p:sp>
        <p:nvSpPr>
          <p:cNvPr id="3" name="Espace réservé du contenu 2"/>
          <p:cNvSpPr>
            <a:spLocks noGrp="1"/>
          </p:cNvSpPr>
          <p:nvPr>
            <p:ph idx="1"/>
          </p:nvPr>
        </p:nvSpPr>
        <p:spPr>
          <a:xfrm>
            <a:off x="457200" y="2214554"/>
            <a:ext cx="8229600" cy="3911609"/>
          </a:xfrm>
        </p:spPr>
        <p:txBody>
          <a:bodyPr>
            <a:normAutofit fontScale="92500" lnSpcReduction="20000"/>
          </a:bodyPr>
          <a:lstStyle/>
          <a:p>
            <a:endParaRPr lang="fr-FR" i="1" dirty="0" smtClean="0"/>
          </a:p>
          <a:p>
            <a:pPr>
              <a:buNone/>
            </a:pPr>
            <a:r>
              <a:rPr lang="fr-FR" i="1" dirty="0" smtClean="0"/>
              <a:t>    </a:t>
            </a:r>
            <a:r>
              <a:rPr lang="fr-FR" sz="4000" b="1" i="1" dirty="0" smtClean="0"/>
              <a:t>la pratique constitue un moment d’application des acquisitions théoriques, les stages sont organisés après une formation théorique dans une relation linéaire unidirectionnelle, où la pratique sert à appliquer les éléments vus au cours </a:t>
            </a:r>
            <a:endParaRPr lang="fr-FR" sz="40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25602"/>
          </a:xfrm>
        </p:spPr>
        <p:txBody>
          <a:bodyPr>
            <a:normAutofit fontScale="90000"/>
          </a:bodyPr>
          <a:lstStyle/>
          <a:p>
            <a:r>
              <a:rPr lang="fr-FR" b="1" i="1" dirty="0" smtClean="0"/>
              <a:t/>
            </a:r>
            <a:br>
              <a:rPr lang="fr-FR" b="1" i="1" dirty="0" smtClean="0"/>
            </a:br>
            <a:r>
              <a:rPr lang="fr-FR" b="1" i="1" dirty="0" smtClean="0"/>
              <a:t/>
            </a:r>
            <a:br>
              <a:rPr lang="fr-FR" b="1" i="1" dirty="0" smtClean="0"/>
            </a:br>
            <a:r>
              <a:rPr lang="fr-FR" b="1" i="1" dirty="0" smtClean="0"/>
              <a:t> </a:t>
            </a:r>
            <a:r>
              <a:rPr lang="fr-FR" b="1" i="1" dirty="0" smtClean="0"/>
              <a:t>L’</a:t>
            </a:r>
            <a:r>
              <a:rPr lang="fr-FR" b="1" i="1" dirty="0" smtClean="0"/>
              <a:t> </a:t>
            </a:r>
            <a:r>
              <a:rPr lang="fr-FR" b="1" i="1" dirty="0" smtClean="0"/>
              <a:t>intégration </a:t>
            </a:r>
            <a:br>
              <a:rPr lang="fr-FR" b="1" i="1" dirty="0" smtClean="0"/>
            </a:br>
            <a:r>
              <a:rPr lang="fr-FR" b="1" i="1" dirty="0" smtClean="0"/>
              <a:t/>
            </a:r>
            <a:br>
              <a:rPr lang="fr-FR" b="1" i="1" dirty="0" smtClean="0"/>
            </a:br>
            <a:endParaRPr lang="fr-FR" dirty="0"/>
          </a:p>
        </p:txBody>
      </p:sp>
      <p:sp>
        <p:nvSpPr>
          <p:cNvPr id="3" name="Espace réservé du contenu 2"/>
          <p:cNvSpPr>
            <a:spLocks noGrp="1"/>
          </p:cNvSpPr>
          <p:nvPr>
            <p:ph idx="1"/>
          </p:nvPr>
        </p:nvSpPr>
        <p:spPr>
          <a:xfrm>
            <a:off x="457200" y="2214554"/>
            <a:ext cx="8229600" cy="3911609"/>
          </a:xfrm>
        </p:spPr>
        <p:txBody>
          <a:bodyPr>
            <a:normAutofit fontScale="92500" lnSpcReduction="20000"/>
          </a:bodyPr>
          <a:lstStyle/>
          <a:p>
            <a:endParaRPr lang="fr-FR" i="1" dirty="0" smtClean="0"/>
          </a:p>
          <a:p>
            <a:pPr>
              <a:buNone/>
            </a:pPr>
            <a:r>
              <a:rPr lang="fr-FR" sz="4000" b="1" i="1" dirty="0" smtClean="0"/>
              <a:t>   la théorie et la pratique alternent dans un rapport interactif, les éléments des cours sont utilisés dans les stages et la pratique est théorisée. Cette alternance est privilégiée dans les nouveaux programmes de formation des enseignants.</a:t>
            </a:r>
            <a:r>
              <a:rPr lang="fr-FR" sz="4000" b="1" dirty="0" smtClean="0"/>
              <a:t> </a:t>
            </a:r>
          </a:p>
          <a:p>
            <a:pPr>
              <a:buNone/>
            </a:pP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511420"/>
          </a:xfrm>
        </p:spPr>
        <p:txBody>
          <a:bodyPr>
            <a:normAutofit fontScale="90000"/>
          </a:bodyPr>
          <a:lstStyle/>
          <a:p>
            <a:r>
              <a:rPr lang="fr-FR" b="1" i="1" dirty="0" smtClean="0"/>
              <a:t>Les composantes fondamentales des stages favorisant la construction de savoirs  professionnelles:</a:t>
            </a:r>
            <a:r>
              <a:rPr lang="fr-FR" dirty="0" smtClean="0"/>
              <a:t/>
            </a:r>
            <a:br>
              <a:rPr lang="fr-FR" dirty="0" smtClean="0"/>
            </a:br>
            <a:endParaRPr lang="fr-FR" dirty="0"/>
          </a:p>
        </p:txBody>
      </p:sp>
      <p:sp>
        <p:nvSpPr>
          <p:cNvPr id="3" name="Espace réservé du contenu 2"/>
          <p:cNvSpPr>
            <a:spLocks noGrp="1"/>
          </p:cNvSpPr>
          <p:nvPr>
            <p:ph idx="1"/>
          </p:nvPr>
        </p:nvSpPr>
        <p:spPr>
          <a:xfrm>
            <a:off x="457200" y="2428868"/>
            <a:ext cx="8229600" cy="3697295"/>
          </a:xfrm>
        </p:spPr>
        <p:txBody>
          <a:bodyPr>
            <a:normAutofit fontScale="85000" lnSpcReduction="10000"/>
          </a:bodyPr>
          <a:lstStyle/>
          <a:p>
            <a:r>
              <a:rPr lang="fr-FR" sz="4000" b="1" i="1" dirty="0" smtClean="0"/>
              <a:t>la planification des stages et leur négociation</a:t>
            </a:r>
          </a:p>
          <a:p>
            <a:r>
              <a:rPr lang="fr-FR" sz="4000" b="1" i="1" dirty="0" smtClean="0"/>
              <a:t> l’intégration des acquis de terrain</a:t>
            </a:r>
          </a:p>
          <a:p>
            <a:r>
              <a:rPr lang="fr-FR" sz="4000" b="1" i="1" dirty="0" smtClean="0"/>
              <a:t>l’accompagnement des stagiaires dans leurs premières expériences de travail </a:t>
            </a:r>
          </a:p>
          <a:p>
            <a:r>
              <a:rPr lang="fr-FR" sz="4000" b="1" i="1" dirty="0" smtClean="0"/>
              <a:t>l’articulation des modalités certificatives et formatives de l’évaluation.</a:t>
            </a:r>
            <a:endParaRPr lang="fr-FR" sz="4000" b="1" dirty="0" smtClean="0"/>
          </a:p>
          <a:p>
            <a:endParaRPr lang="fr-FR" i="1" dirty="0" smtClean="0"/>
          </a:p>
          <a:p>
            <a:endParaRPr lang="fr-FR" i="1" dirty="0" smtClean="0"/>
          </a:p>
          <a:p>
            <a:endParaRPr lang="fr-FR" i="1" dirty="0" smtClean="0"/>
          </a:p>
          <a:p>
            <a:endParaRPr lang="fr-F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571636"/>
          </a:xfrm>
        </p:spPr>
        <p:txBody>
          <a:bodyPr>
            <a:normAutofit fontScale="90000"/>
          </a:bodyPr>
          <a:lstStyle/>
          <a:p>
            <a:r>
              <a:rPr lang="fr-FR" i="1" dirty="0" smtClean="0"/>
              <a:t/>
            </a:r>
            <a:br>
              <a:rPr lang="fr-FR" i="1" dirty="0" smtClean="0"/>
            </a:br>
            <a:r>
              <a:rPr lang="fr-FR" b="1" i="1" dirty="0" smtClean="0"/>
              <a:t>la planification des stages et leur négociation</a:t>
            </a:r>
            <a:br>
              <a:rPr lang="fr-FR" b="1" i="1" dirty="0" smtClean="0"/>
            </a:br>
            <a:endParaRPr lang="fr-FR" b="1" dirty="0"/>
          </a:p>
        </p:txBody>
      </p:sp>
      <p:sp>
        <p:nvSpPr>
          <p:cNvPr id="3" name="Espace réservé du contenu 2"/>
          <p:cNvSpPr>
            <a:spLocks noGrp="1"/>
          </p:cNvSpPr>
          <p:nvPr>
            <p:ph idx="1"/>
          </p:nvPr>
        </p:nvSpPr>
        <p:spPr/>
        <p:txBody>
          <a:bodyPr/>
          <a:lstStyle/>
          <a:p>
            <a:endParaRPr lang="fr-FR" b="1" i="1" dirty="0" smtClean="0"/>
          </a:p>
          <a:p>
            <a:pPr>
              <a:buNone/>
            </a:pPr>
            <a:r>
              <a:rPr lang="fr-FR" b="1" i="1" dirty="0" smtClean="0"/>
              <a:t>    prévoir dans le programme une alternance entre des moments sur le terrain et des moments à l’institution de formation, tout en intercalant entre les deux des temps de retour sur l’action, pour l’analyser et la conceptualiser à la lumière des théories apprises. </a:t>
            </a: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dirty="0" smtClean="0"/>
              <a:t/>
            </a:r>
            <a:br>
              <a:rPr lang="fr-FR" i="1" dirty="0" smtClean="0"/>
            </a:br>
            <a:r>
              <a:rPr lang="fr-FR" i="1" dirty="0" smtClean="0"/>
              <a:t> </a:t>
            </a:r>
            <a:r>
              <a:rPr lang="fr-FR" b="1" i="1" dirty="0" smtClean="0"/>
              <a:t>l’intégration des acquis de terrain</a:t>
            </a:r>
            <a:r>
              <a:rPr lang="fr-FR" i="1" dirty="0" smtClean="0"/>
              <a:t/>
            </a:r>
            <a:br>
              <a:rPr lang="fr-FR" i="1" dirty="0" smtClean="0"/>
            </a:br>
            <a:endParaRPr lang="fr-FR" dirty="0"/>
          </a:p>
        </p:txBody>
      </p:sp>
      <p:sp>
        <p:nvSpPr>
          <p:cNvPr id="3" name="Espace réservé du contenu 2"/>
          <p:cNvSpPr>
            <a:spLocks noGrp="1"/>
          </p:cNvSpPr>
          <p:nvPr>
            <p:ph idx="1"/>
          </p:nvPr>
        </p:nvSpPr>
        <p:spPr/>
        <p:txBody>
          <a:bodyPr/>
          <a:lstStyle/>
          <a:p>
            <a:endParaRPr lang="fr-FR" b="1" i="1" dirty="0" smtClean="0"/>
          </a:p>
          <a:p>
            <a:pPr>
              <a:buNone/>
            </a:pPr>
            <a:r>
              <a:rPr lang="fr-FR" b="1" i="1" dirty="0" smtClean="0"/>
              <a:t>   aménager des </a:t>
            </a:r>
            <a:r>
              <a:rPr lang="fr-FR" b="1" i="1" dirty="0" err="1" smtClean="0"/>
              <a:t>espaces-temps</a:t>
            </a:r>
            <a:r>
              <a:rPr lang="fr-FR" b="1" i="1" dirty="0" smtClean="0"/>
              <a:t>  permettant de revenir sur l’action afin de la conceptualiser à la lumière de la théorie.  « ce n’est pas de l’expérience qu’on apprend mais de ce qu’on décide d’en garder ».(</a:t>
            </a:r>
            <a:r>
              <a:rPr lang="fr-FR" b="1" i="1" dirty="0" err="1" smtClean="0"/>
              <a:t>Zarifian</a:t>
            </a:r>
            <a:r>
              <a:rPr lang="fr-FR" b="1" i="1" dirty="0" smtClean="0"/>
              <a:t> 2000, p.180)</a:t>
            </a:r>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68478"/>
          </a:xfrm>
        </p:spPr>
        <p:txBody>
          <a:bodyPr>
            <a:normAutofit fontScale="90000"/>
          </a:bodyPr>
          <a:lstStyle/>
          <a:p>
            <a:r>
              <a:rPr lang="fr-FR" b="1" i="1" dirty="0" smtClean="0"/>
              <a:t/>
            </a:r>
            <a:br>
              <a:rPr lang="fr-FR" b="1" i="1" dirty="0" smtClean="0"/>
            </a:br>
            <a:r>
              <a:rPr lang="fr-FR" b="1" i="1" dirty="0" smtClean="0"/>
              <a:t>l’accompagnement des stagiaires dans leurs premières expériences de travail </a:t>
            </a:r>
            <a:r>
              <a:rPr lang="fr-FR" i="1" dirty="0" smtClean="0"/>
              <a:t/>
            </a:r>
            <a:br>
              <a:rPr lang="fr-FR" i="1" dirty="0" smtClean="0"/>
            </a:br>
            <a:endParaRPr lang="fr-FR" dirty="0"/>
          </a:p>
        </p:txBody>
      </p:sp>
      <p:sp>
        <p:nvSpPr>
          <p:cNvPr id="3" name="Espace réservé du contenu 2"/>
          <p:cNvSpPr>
            <a:spLocks noGrp="1"/>
          </p:cNvSpPr>
          <p:nvPr>
            <p:ph idx="1"/>
          </p:nvPr>
        </p:nvSpPr>
        <p:spPr>
          <a:xfrm>
            <a:off x="457200" y="2500306"/>
            <a:ext cx="8229600" cy="3625857"/>
          </a:xfrm>
        </p:spPr>
        <p:txBody>
          <a:bodyPr>
            <a:normAutofit fontScale="92500" lnSpcReduction="20000"/>
          </a:bodyPr>
          <a:lstStyle/>
          <a:p>
            <a:pPr>
              <a:buNone/>
            </a:pPr>
            <a:r>
              <a:rPr lang="fr-FR" b="1" i="1" dirty="0" smtClean="0"/>
              <a:t>   Accompagner signifierait que l’on a intégré le fait que l’on ne peut pas agir et décider à la place de quelqu’un, qu’on ne peut pas le contraindre ; mais qu’on propose, on accueille, on suggère, on renonce à l’injonction. On s’éloignerait aussi de la prise de pouvoir sur autrui, on donne la priorité aux projets et aux capacités de l’autre, il est donc important d’être à son écoute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l’accompagnement des stagiaires dans leurs premières expériences de travail</a:t>
            </a:r>
            <a:endParaRPr lang="fr-FR" dirty="0"/>
          </a:p>
        </p:txBody>
      </p:sp>
      <p:sp>
        <p:nvSpPr>
          <p:cNvPr id="3" name="Espace réservé du contenu 2"/>
          <p:cNvSpPr>
            <a:spLocks noGrp="1"/>
          </p:cNvSpPr>
          <p:nvPr>
            <p:ph idx="1"/>
          </p:nvPr>
        </p:nvSpPr>
        <p:spPr/>
        <p:txBody>
          <a:bodyPr>
            <a:normAutofit fontScale="92500"/>
          </a:bodyPr>
          <a:lstStyle/>
          <a:p>
            <a:r>
              <a:rPr lang="fr-FR" b="1" i="1" dirty="0" smtClean="0"/>
              <a:t>Le formateur met l’accent sur une rétroaction constructive sur les faits observés.</a:t>
            </a:r>
            <a:endParaRPr lang="fr-FR" dirty="0" smtClean="0"/>
          </a:p>
          <a:p>
            <a:r>
              <a:rPr lang="fr-FR" b="1" i="1" dirty="0" smtClean="0"/>
              <a:t>Cette rétroaction peut se faire sous deux </a:t>
            </a:r>
            <a:r>
              <a:rPr lang="fr-FR" b="1" i="1" dirty="0" smtClean="0"/>
              <a:t>formes: </a:t>
            </a:r>
            <a:endParaRPr lang="fr-FR" b="1" i="1" dirty="0" smtClean="0"/>
          </a:p>
          <a:p>
            <a:pPr>
              <a:buNone/>
            </a:pPr>
            <a:r>
              <a:rPr lang="fr-FR" b="1" i="1" dirty="0" smtClean="0"/>
              <a:t>Le premier: </a:t>
            </a:r>
            <a:r>
              <a:rPr lang="fr-FR" b="1" i="1" dirty="0" smtClean="0"/>
              <a:t>L’entretien à chaud, un temps d’échanges entre l’accompagnateur et le stagiaire, qui a pour objectif de permettre une réflexion de l’étudiant sur l’action menée et son efficacité, en vue de dégager des régulations immédiates </a:t>
            </a:r>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l’accompagnement des stagiaires dans leurs premières expériences de travail</a:t>
            </a:r>
            <a:endParaRPr lang="fr-FR" dirty="0"/>
          </a:p>
        </p:txBody>
      </p:sp>
      <p:sp>
        <p:nvSpPr>
          <p:cNvPr id="3" name="Espace réservé du contenu 2"/>
          <p:cNvSpPr>
            <a:spLocks noGrp="1"/>
          </p:cNvSpPr>
          <p:nvPr>
            <p:ph idx="1"/>
          </p:nvPr>
        </p:nvSpPr>
        <p:spPr/>
        <p:txBody>
          <a:bodyPr/>
          <a:lstStyle/>
          <a:p>
            <a:pPr>
              <a:buNone/>
            </a:pPr>
            <a:r>
              <a:rPr lang="fr-FR" b="1" i="1" dirty="0" smtClean="0"/>
              <a:t>Le deuxième: </a:t>
            </a:r>
            <a:r>
              <a:rPr lang="fr-FR" b="1" i="1" dirty="0" smtClean="0"/>
              <a:t>L’entretien </a:t>
            </a:r>
            <a:r>
              <a:rPr lang="fr-FR" b="1" i="1" dirty="0" smtClean="0"/>
              <a:t>réflexif, qui est un temps d'accompagnement du stagiaire pour l'aider à analyser une </a:t>
            </a:r>
            <a:r>
              <a:rPr lang="fr-FR" b="1" i="1" dirty="0" smtClean="0"/>
              <a:t>pratique professionnelle </a:t>
            </a:r>
            <a:r>
              <a:rPr lang="fr-FR" b="1" i="1" dirty="0" smtClean="0"/>
              <a:t>qu'il a vécue en situation dans le but de comprendre le déroulement de l'activité, de prendre conscience des effets de ses interventions et de dégager les priorités pour ajuster ses pratiques futures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b="1" dirty="0" smtClean="0"/>
              <a:t>Plan</a:t>
            </a:r>
            <a:endParaRPr lang="fr-FR" b="1" dirty="0"/>
          </a:p>
        </p:txBody>
      </p:sp>
      <p:sp>
        <p:nvSpPr>
          <p:cNvPr id="4" name="Espace réservé du contenu 3"/>
          <p:cNvSpPr>
            <a:spLocks noGrp="1"/>
          </p:cNvSpPr>
          <p:nvPr>
            <p:ph idx="1"/>
          </p:nvPr>
        </p:nvSpPr>
        <p:spPr>
          <a:xfrm>
            <a:off x="571472" y="1643050"/>
            <a:ext cx="8229600" cy="4525963"/>
          </a:xfrm>
        </p:spPr>
        <p:txBody>
          <a:bodyPr>
            <a:normAutofit lnSpcReduction="10000"/>
          </a:bodyPr>
          <a:lstStyle/>
          <a:p>
            <a:pPr>
              <a:buNone/>
            </a:pPr>
            <a:r>
              <a:rPr lang="fr-FR" sz="4000" b="1" dirty="0" smtClean="0"/>
              <a:t>Problématique de la formation des enseignants</a:t>
            </a:r>
          </a:p>
          <a:p>
            <a:pPr>
              <a:buNone/>
            </a:pPr>
            <a:endParaRPr lang="fr-FR" sz="4000" b="1" dirty="0" smtClean="0"/>
          </a:p>
          <a:p>
            <a:pPr>
              <a:buNone/>
            </a:pPr>
            <a:r>
              <a:rPr lang="fr-FR" sz="4000" b="1" dirty="0" smtClean="0"/>
              <a:t>Le processus de la formation des enseignants</a:t>
            </a:r>
          </a:p>
          <a:p>
            <a:pPr>
              <a:buNone/>
            </a:pPr>
            <a:endParaRPr lang="fr-FR" sz="4000" b="1" dirty="0" smtClean="0"/>
          </a:p>
          <a:p>
            <a:pPr>
              <a:buNone/>
            </a:pPr>
            <a:r>
              <a:rPr lang="fr-FR" sz="4000" b="1" dirty="0" smtClean="0"/>
              <a:t>Articulation théorie-pratique</a:t>
            </a:r>
            <a:endParaRPr lang="fr-FR" sz="40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i="1" dirty="0" smtClean="0"/>
              <a:t>l’accompagnement d’un stagiaire signifie </a:t>
            </a:r>
            <a:endParaRPr lang="fr-FR" dirty="0" smtClean="0"/>
          </a:p>
        </p:txBody>
      </p:sp>
      <p:sp>
        <p:nvSpPr>
          <p:cNvPr id="3" name="Espace réservé du contenu 2"/>
          <p:cNvSpPr>
            <a:spLocks noGrp="1"/>
          </p:cNvSpPr>
          <p:nvPr>
            <p:ph idx="1"/>
          </p:nvPr>
        </p:nvSpPr>
        <p:spPr>
          <a:xfrm>
            <a:off x="457200" y="1428736"/>
            <a:ext cx="8229600" cy="5214974"/>
          </a:xfrm>
        </p:spPr>
        <p:txBody>
          <a:bodyPr>
            <a:normAutofit lnSpcReduction="10000"/>
          </a:bodyPr>
          <a:lstStyle/>
          <a:p>
            <a:pPr>
              <a:buNone/>
            </a:pPr>
            <a:endParaRPr lang="fr-FR" b="1" i="1" dirty="0" smtClean="0"/>
          </a:p>
          <a:p>
            <a:pPr>
              <a:buNone/>
            </a:pPr>
            <a:r>
              <a:rPr lang="fr-FR" b="1" i="1" dirty="0" smtClean="0"/>
              <a:t>• Prendre du temps pour accueillir, établir un climat approprié d’échange et de relation interpersonnelle et professionnelle.</a:t>
            </a:r>
            <a:endParaRPr lang="fr-FR" dirty="0" smtClean="0"/>
          </a:p>
          <a:p>
            <a:pPr>
              <a:buNone/>
            </a:pPr>
            <a:r>
              <a:rPr lang="fr-FR" b="1" i="1" dirty="0" smtClean="0"/>
              <a:t>• Faire preuve d’ouverture et de respect pour comprendre la perspective de l’autre, ses préoccupations, ses questions, ses doutes et ses hésitations.</a:t>
            </a:r>
            <a:endParaRPr lang="fr-FR" dirty="0" smtClean="0"/>
          </a:p>
          <a:p>
            <a:pPr>
              <a:buNone/>
            </a:pPr>
            <a:r>
              <a:rPr lang="fr-FR" b="1" i="1" dirty="0" smtClean="0"/>
              <a:t>• Communiquer des informations liées à la tâche et à la situation d’accompagnement.</a:t>
            </a:r>
            <a:endParaRPr lang="fr-FR" dirty="0" smtClean="0"/>
          </a:p>
          <a:p>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14290"/>
            <a:ext cx="8229600" cy="1428760"/>
          </a:xfrm>
        </p:spPr>
        <p:txBody>
          <a:bodyPr>
            <a:normAutofit fontScale="90000"/>
          </a:bodyPr>
          <a:lstStyle/>
          <a:p>
            <a:r>
              <a:rPr lang="fr-FR" b="1" i="1" dirty="0" smtClean="0"/>
              <a:t>l’accompagnement d’un stagiaire signifie </a:t>
            </a:r>
            <a:endParaRPr lang="fr-FR" dirty="0"/>
          </a:p>
        </p:txBody>
      </p:sp>
      <p:sp>
        <p:nvSpPr>
          <p:cNvPr id="3" name="Espace réservé du contenu 2"/>
          <p:cNvSpPr>
            <a:spLocks noGrp="1"/>
          </p:cNvSpPr>
          <p:nvPr>
            <p:ph idx="1"/>
          </p:nvPr>
        </p:nvSpPr>
        <p:spPr>
          <a:xfrm>
            <a:off x="457200" y="1785926"/>
            <a:ext cx="8229600" cy="4340237"/>
          </a:xfrm>
        </p:spPr>
        <p:txBody>
          <a:bodyPr>
            <a:normAutofit fontScale="85000" lnSpcReduction="20000"/>
          </a:bodyPr>
          <a:lstStyle/>
          <a:p>
            <a:pPr>
              <a:buNone/>
            </a:pPr>
            <a:endParaRPr lang="fr-FR" b="1" i="1" dirty="0" smtClean="0"/>
          </a:p>
          <a:p>
            <a:pPr>
              <a:buNone/>
            </a:pPr>
            <a:r>
              <a:rPr lang="fr-FR" b="1" i="1" dirty="0" smtClean="0"/>
              <a:t>• Clarifier les attentes et les besoins des personnes en présence dans la situation d’accompagnement.</a:t>
            </a:r>
            <a:endParaRPr lang="fr-FR" dirty="0" smtClean="0"/>
          </a:p>
          <a:p>
            <a:pPr>
              <a:buNone/>
            </a:pPr>
            <a:r>
              <a:rPr lang="fr-FR" b="1" i="1" dirty="0" smtClean="0"/>
              <a:t>• Partager, en ciblant ce qui est pertinent et adapté à une situation donnée, ses savoirs et son expérience au sujet des élèves, de la matière, de l’enseignement, de l’apprentissage, etc.</a:t>
            </a:r>
            <a:endParaRPr lang="fr-FR" dirty="0" smtClean="0"/>
          </a:p>
          <a:p>
            <a:pPr>
              <a:buNone/>
            </a:pPr>
            <a:r>
              <a:rPr lang="fr-FR" b="1" i="1" dirty="0" smtClean="0"/>
              <a:t>• Amener progressivement la personne stagiaire à expliciter ses choix pédagogiques, à formuler ses propres questions et interprétations au sujet de sa pratique.</a:t>
            </a:r>
            <a:endParaRPr lang="fr-FR" dirty="0" smtClean="0"/>
          </a:p>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439850"/>
          </a:xfrm>
        </p:spPr>
        <p:txBody>
          <a:bodyPr>
            <a:normAutofit fontScale="90000"/>
          </a:bodyPr>
          <a:lstStyle/>
          <a:p>
            <a:r>
              <a:rPr lang="fr-FR" b="1" i="1" dirty="0" smtClean="0"/>
              <a:t>l’articulation des modalités certificatives et formatives de l’évaluation.</a:t>
            </a:r>
            <a:endParaRPr lang="fr-FR" dirty="0"/>
          </a:p>
        </p:txBody>
      </p:sp>
      <p:sp>
        <p:nvSpPr>
          <p:cNvPr id="3" name="Espace réservé du contenu 2"/>
          <p:cNvSpPr>
            <a:spLocks noGrp="1"/>
          </p:cNvSpPr>
          <p:nvPr>
            <p:ph idx="1"/>
          </p:nvPr>
        </p:nvSpPr>
        <p:spPr>
          <a:xfrm>
            <a:off x="457200" y="2000240"/>
            <a:ext cx="8229600" cy="4125923"/>
          </a:xfrm>
        </p:spPr>
        <p:txBody>
          <a:bodyPr/>
          <a:lstStyle/>
          <a:p>
            <a:r>
              <a:rPr lang="fr-FR" b="1" i="1" dirty="0" smtClean="0"/>
              <a:t>l’évaluation n’est plus considérée uniquement comme une prise en compte du niveau de maîtrise de telle ou telle compétence, mais davantage comme un outil de développement professionnel</a:t>
            </a:r>
            <a:endParaRPr lang="fr-F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97040"/>
          </a:xfrm>
        </p:spPr>
        <p:txBody>
          <a:bodyPr>
            <a:normAutofit fontScale="90000"/>
          </a:bodyPr>
          <a:lstStyle/>
          <a:p>
            <a:r>
              <a:rPr lang="fr-FR" b="1" i="1" dirty="0" smtClean="0"/>
              <a:t>l’articulation des modalités certificatives et formatives de l’évaluation.</a:t>
            </a:r>
            <a:endParaRPr lang="fr-FR" dirty="0"/>
          </a:p>
        </p:txBody>
      </p:sp>
      <p:sp>
        <p:nvSpPr>
          <p:cNvPr id="3" name="Espace réservé du contenu 2"/>
          <p:cNvSpPr>
            <a:spLocks noGrp="1"/>
          </p:cNvSpPr>
          <p:nvPr>
            <p:ph idx="1"/>
          </p:nvPr>
        </p:nvSpPr>
        <p:spPr>
          <a:xfrm>
            <a:off x="457200" y="2357430"/>
            <a:ext cx="8229600" cy="3768733"/>
          </a:xfrm>
        </p:spPr>
        <p:txBody>
          <a:bodyPr/>
          <a:lstStyle/>
          <a:p>
            <a:pPr>
              <a:buNone/>
            </a:pPr>
            <a:r>
              <a:rPr lang="fr-FR" b="1" i="1" dirty="0" smtClean="0"/>
              <a:t>   l’essentiel n’est pas seulement de mesurer les acquis mais bien aussi de favoriser l’amélioration des démarches ; le rôle de l’évaluation est donc aussi formatif</a:t>
            </a:r>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797040"/>
          </a:xfrm>
        </p:spPr>
        <p:txBody>
          <a:bodyPr>
            <a:normAutofit fontScale="90000"/>
          </a:bodyPr>
          <a:lstStyle/>
          <a:p>
            <a:r>
              <a:rPr lang="fr-FR" b="1" i="1" dirty="0" smtClean="0"/>
              <a:t>l’articulation des modalités certificatives et formatives de l’évaluation</a:t>
            </a:r>
            <a:endParaRPr lang="fr-FR" dirty="0"/>
          </a:p>
        </p:txBody>
      </p:sp>
      <p:sp>
        <p:nvSpPr>
          <p:cNvPr id="3" name="Espace réservé du contenu 2"/>
          <p:cNvSpPr>
            <a:spLocks noGrp="1"/>
          </p:cNvSpPr>
          <p:nvPr>
            <p:ph idx="1"/>
          </p:nvPr>
        </p:nvSpPr>
        <p:spPr>
          <a:xfrm>
            <a:off x="457200" y="2071678"/>
            <a:ext cx="8229600" cy="4054485"/>
          </a:xfrm>
        </p:spPr>
        <p:txBody>
          <a:bodyPr>
            <a:normAutofit lnSpcReduction="10000"/>
          </a:bodyPr>
          <a:lstStyle/>
          <a:p>
            <a:pPr>
              <a:buNone/>
            </a:pPr>
            <a:r>
              <a:rPr lang="fr-FR" b="1" i="1" dirty="0" smtClean="0"/>
              <a:t>  </a:t>
            </a:r>
          </a:p>
          <a:p>
            <a:pPr>
              <a:buNone/>
            </a:pPr>
            <a:r>
              <a:rPr lang="fr-FR" b="1" i="1" dirty="0" smtClean="0"/>
              <a:t>    A côté de la prise d’information et de l’interprétation, s’ajoute une autre caractéristique de la démarche évaluative : la régulation . Celle-ci remplit trois fonctions selon </a:t>
            </a:r>
            <a:r>
              <a:rPr lang="fr-FR" b="1" i="1" dirty="0" err="1" smtClean="0"/>
              <a:t>Bonniol</a:t>
            </a:r>
            <a:r>
              <a:rPr lang="fr-FR" b="1" i="1" dirty="0" smtClean="0"/>
              <a:t> (1990), la valorisation (repérage de ce qui va bien), le repérage des erreurs et le réajustement</a:t>
            </a:r>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82726"/>
          </a:xfrm>
        </p:spPr>
        <p:txBody>
          <a:bodyPr>
            <a:normAutofit/>
          </a:bodyPr>
          <a:lstStyle/>
          <a:p>
            <a:r>
              <a:rPr lang="fr-FR" b="1" i="1" dirty="0" smtClean="0"/>
              <a:t>conclusion</a:t>
            </a:r>
            <a:endParaRPr lang="fr-FR" dirty="0"/>
          </a:p>
        </p:txBody>
      </p:sp>
      <p:sp>
        <p:nvSpPr>
          <p:cNvPr id="3" name="Espace réservé du contenu 2"/>
          <p:cNvSpPr>
            <a:spLocks noGrp="1"/>
          </p:cNvSpPr>
          <p:nvPr>
            <p:ph idx="1"/>
          </p:nvPr>
        </p:nvSpPr>
        <p:spPr>
          <a:xfrm>
            <a:off x="457200" y="1857364"/>
            <a:ext cx="8229600" cy="4714908"/>
          </a:xfrm>
        </p:spPr>
        <p:txBody>
          <a:bodyPr>
            <a:normAutofit lnSpcReduction="10000"/>
          </a:bodyPr>
          <a:lstStyle/>
          <a:p>
            <a:pPr>
              <a:buNone/>
            </a:pPr>
            <a:r>
              <a:rPr lang="fr-FR" b="1" i="1" dirty="0" smtClean="0"/>
              <a:t>   Dans les nouveaux dispositifs de formation des enseignants, la centration du formateur sera double : à la fois sur la qualité et les résultats de l’action professionnelle du débutant et sur son processus de développement identitaire. Ainsi, une supervision réflexive est à privilégier afin d’aider le futur professionnel à décrire ce qu’il a vu ou vécu, de lui donner du sens et de penser à des actions de régulation.</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226064"/>
          </a:xfrm>
        </p:spPr>
        <p:txBody>
          <a:bodyPr>
            <a:normAutofit/>
          </a:bodyPr>
          <a:lstStyle/>
          <a:p>
            <a:r>
              <a:rPr lang="fr-FR" sz="6000" b="1" dirty="0" smtClean="0"/>
              <a:t>Problématique de la formation des enseignants</a:t>
            </a:r>
            <a:endParaRPr lang="fr-FR" sz="6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Autofit/>
          </a:bodyPr>
          <a:lstStyle/>
          <a:p>
            <a:r>
              <a:rPr lang="fr-FR" sz="4800" b="1" dirty="0" smtClean="0"/>
              <a:t>Formation des enseignants: Question controversée?</a:t>
            </a:r>
            <a:endParaRPr lang="fr-FR" sz="4800" b="1" dirty="0"/>
          </a:p>
        </p:txBody>
      </p:sp>
      <p:sp>
        <p:nvSpPr>
          <p:cNvPr id="4" name="Espace réservé du contenu 3"/>
          <p:cNvSpPr>
            <a:spLocks noGrp="1"/>
          </p:cNvSpPr>
          <p:nvPr>
            <p:ph idx="1"/>
          </p:nvPr>
        </p:nvSpPr>
        <p:spPr/>
        <p:txBody>
          <a:bodyPr>
            <a:normAutofit/>
          </a:bodyPr>
          <a:lstStyle/>
          <a:p>
            <a:endParaRPr lang="fr-FR" sz="4000" b="1" dirty="0" smtClean="0"/>
          </a:p>
          <a:p>
            <a:r>
              <a:rPr lang="fr-FR" sz="4000" b="1" dirty="0" smtClean="0"/>
              <a:t>Unanimité sur la formation</a:t>
            </a:r>
          </a:p>
          <a:p>
            <a:r>
              <a:rPr lang="fr-FR" sz="4000" b="1" dirty="0" smtClean="0"/>
              <a:t>Divergence sur la conception de la formation et son organisation</a:t>
            </a:r>
          </a:p>
          <a:p>
            <a:r>
              <a:rPr lang="fr-FR" sz="4000" b="1" dirty="0" smtClean="0"/>
              <a:t>Contraintes </a:t>
            </a:r>
            <a:endParaRPr lang="fr-FR"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9001156" cy="2582858"/>
          </a:xfrm>
        </p:spPr>
        <p:txBody>
          <a:bodyPr>
            <a:noAutofit/>
          </a:bodyPr>
          <a:lstStyle/>
          <a:p>
            <a:r>
              <a:rPr lang="fr-FR" sz="4800" b="1" dirty="0" smtClean="0"/>
              <a:t>Mesures pour améliorer l’enseignement et l’apprentissage</a:t>
            </a:r>
            <a:endParaRPr lang="fr-FR" sz="4800" b="1" dirty="0"/>
          </a:p>
        </p:txBody>
      </p:sp>
      <p:sp>
        <p:nvSpPr>
          <p:cNvPr id="3" name="Espace réservé du contenu 2"/>
          <p:cNvSpPr>
            <a:spLocks noGrp="1"/>
          </p:cNvSpPr>
          <p:nvPr>
            <p:ph idx="1"/>
          </p:nvPr>
        </p:nvSpPr>
        <p:spPr>
          <a:xfrm>
            <a:off x="457200" y="3071810"/>
            <a:ext cx="8229600" cy="3054353"/>
          </a:xfrm>
        </p:spPr>
        <p:txBody>
          <a:bodyPr>
            <a:normAutofit/>
          </a:bodyPr>
          <a:lstStyle/>
          <a:p>
            <a:r>
              <a:rPr lang="fr-FR" sz="4000" b="1" dirty="0" smtClean="0"/>
              <a:t>Elaboration de manuels scolaires</a:t>
            </a:r>
          </a:p>
          <a:p>
            <a:r>
              <a:rPr lang="fr-FR" sz="4000" b="1" dirty="0" smtClean="0"/>
              <a:t>TIC</a:t>
            </a:r>
          </a:p>
          <a:p>
            <a:r>
              <a:rPr lang="fr-FR" sz="4000" b="1" dirty="0" smtClean="0"/>
              <a:t>Organisation et gestion des écoles</a:t>
            </a:r>
          </a:p>
          <a:p>
            <a:r>
              <a:rPr lang="fr-FR" sz="4000" b="1" dirty="0" smtClean="0"/>
              <a:t>Evaluation</a:t>
            </a:r>
            <a:endParaRPr lang="fr-FR" sz="4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800" b="1" dirty="0" smtClean="0"/>
              <a:t>Besoins en enseignants et en formation</a:t>
            </a:r>
            <a:endParaRPr lang="fr-FR" sz="4800" b="1" dirty="0"/>
          </a:p>
        </p:txBody>
      </p:sp>
      <p:sp>
        <p:nvSpPr>
          <p:cNvPr id="3" name="Espace réservé du contenu 2"/>
          <p:cNvSpPr>
            <a:spLocks noGrp="1"/>
          </p:cNvSpPr>
          <p:nvPr>
            <p:ph idx="1"/>
          </p:nvPr>
        </p:nvSpPr>
        <p:spPr/>
        <p:txBody>
          <a:bodyPr>
            <a:normAutofit/>
          </a:bodyPr>
          <a:lstStyle/>
          <a:p>
            <a:r>
              <a:rPr lang="fr-FR" sz="4000" b="1" dirty="0" smtClean="0"/>
              <a:t>Généralisation de l’enseignement</a:t>
            </a:r>
          </a:p>
          <a:p>
            <a:r>
              <a:rPr lang="fr-FR" sz="4000" b="1" dirty="0" smtClean="0"/>
              <a:t>Départ massif en retraite</a:t>
            </a:r>
          </a:p>
          <a:p>
            <a:r>
              <a:rPr lang="fr-FR" sz="4000" b="1" dirty="0" smtClean="0"/>
              <a:t>Qualité de l’enseignement et de  la formation</a:t>
            </a:r>
            <a:endParaRPr lang="fr-FR" sz="4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Le bon enseignant?!</a:t>
            </a:r>
            <a:endParaRPr lang="fr-FR" sz="4800" b="1" dirty="0"/>
          </a:p>
        </p:txBody>
      </p:sp>
      <p:sp>
        <p:nvSpPr>
          <p:cNvPr id="3" name="Espace réservé du contenu 2"/>
          <p:cNvSpPr>
            <a:spLocks noGrp="1"/>
          </p:cNvSpPr>
          <p:nvPr>
            <p:ph idx="1"/>
          </p:nvPr>
        </p:nvSpPr>
        <p:spPr>
          <a:xfrm>
            <a:off x="457200" y="1142984"/>
            <a:ext cx="8229600" cy="5572164"/>
          </a:xfrm>
        </p:spPr>
        <p:txBody>
          <a:bodyPr>
            <a:normAutofit lnSpcReduction="10000"/>
          </a:bodyPr>
          <a:lstStyle/>
          <a:p>
            <a:r>
              <a:rPr lang="fr-FR" sz="4400" b="1" dirty="0" smtClean="0"/>
              <a:t>Reconnaitre un bon enseignant</a:t>
            </a:r>
          </a:p>
          <a:p>
            <a:r>
              <a:rPr lang="fr-FR" sz="4400" b="1" dirty="0" smtClean="0"/>
              <a:t>Définir un bon enseignant</a:t>
            </a:r>
          </a:p>
          <a:p>
            <a:r>
              <a:rPr lang="fr-FR" sz="4400" b="1" dirty="0" smtClean="0"/>
              <a:t>Former un bon enseignant:</a:t>
            </a:r>
          </a:p>
          <a:p>
            <a:pPr lvl="1"/>
            <a:r>
              <a:rPr lang="fr-FR" sz="4000" b="1" dirty="0" smtClean="0"/>
              <a:t>Importance de la discipline</a:t>
            </a:r>
          </a:p>
          <a:p>
            <a:pPr lvl="1"/>
            <a:r>
              <a:rPr lang="fr-FR" sz="4000" b="1" dirty="0" smtClean="0"/>
              <a:t>Compétences professionnelles:</a:t>
            </a:r>
          </a:p>
          <a:p>
            <a:pPr lvl="2">
              <a:buFont typeface="Wingdings" pitchFamily="2" charset="2"/>
              <a:buChar char="ü"/>
            </a:pPr>
            <a:r>
              <a:rPr lang="fr-FR" sz="3600" b="1" dirty="0" smtClean="0"/>
              <a:t>Conception</a:t>
            </a:r>
          </a:p>
          <a:p>
            <a:pPr lvl="2">
              <a:buFont typeface="Wingdings" pitchFamily="2" charset="2"/>
              <a:buChar char="ü"/>
            </a:pPr>
            <a:r>
              <a:rPr lang="fr-FR" sz="3600" b="1" dirty="0"/>
              <a:t>P</a:t>
            </a:r>
            <a:r>
              <a:rPr lang="fr-FR" sz="3600" b="1" dirty="0" smtClean="0"/>
              <a:t>ilotage</a:t>
            </a:r>
          </a:p>
          <a:p>
            <a:pPr lvl="2">
              <a:buFont typeface="Wingdings" pitchFamily="2" charset="2"/>
              <a:buChar char="ü"/>
            </a:pPr>
            <a:r>
              <a:rPr lang="fr-FR" sz="3600" b="1" dirty="0" smtClean="0"/>
              <a:t>Evaluation</a:t>
            </a:r>
          </a:p>
          <a:p>
            <a:pPr lvl="2">
              <a:buFont typeface="Wingdings" pitchFamily="2" charset="2"/>
              <a:buChar char="ü"/>
            </a:pPr>
            <a:endParaRPr lang="fr-FR" sz="3600" b="1" dirty="0" smtClean="0"/>
          </a:p>
          <a:p>
            <a:pPr lvl="2">
              <a:buFont typeface="Wingdings" pitchFamily="2" charset="2"/>
              <a:buChar char="ü"/>
            </a:pPr>
            <a:endParaRPr lang="fr-FR" sz="3600" b="1" dirty="0" smtClean="0"/>
          </a:p>
          <a:p>
            <a:endParaRPr lang="fr-FR" sz="4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Qualités d’un bon enseignant</a:t>
            </a:r>
            <a:endParaRPr lang="fr-FR" sz="4800" b="1" dirty="0"/>
          </a:p>
        </p:txBody>
      </p:sp>
      <p:sp>
        <p:nvSpPr>
          <p:cNvPr id="3" name="Espace réservé du contenu 2"/>
          <p:cNvSpPr>
            <a:spLocks noGrp="1"/>
          </p:cNvSpPr>
          <p:nvPr>
            <p:ph idx="1"/>
          </p:nvPr>
        </p:nvSpPr>
        <p:spPr/>
        <p:txBody>
          <a:bodyPr>
            <a:normAutofit lnSpcReduction="10000"/>
          </a:bodyPr>
          <a:lstStyle/>
          <a:p>
            <a:r>
              <a:rPr lang="fr-FR" sz="4400" b="1" dirty="0" smtClean="0"/>
              <a:t>Capacité d’analyse</a:t>
            </a:r>
          </a:p>
          <a:p>
            <a:r>
              <a:rPr lang="fr-FR" sz="4400" b="1" dirty="0" smtClean="0"/>
              <a:t>Esprit d’initiative</a:t>
            </a:r>
          </a:p>
          <a:p>
            <a:r>
              <a:rPr lang="fr-FR" sz="4400" b="1" dirty="0" smtClean="0"/>
              <a:t>Curiosité</a:t>
            </a:r>
          </a:p>
          <a:p>
            <a:r>
              <a:rPr lang="fr-FR" sz="4400" b="1" dirty="0" smtClean="0"/>
              <a:t>Passion pour le métier</a:t>
            </a:r>
          </a:p>
          <a:p>
            <a:r>
              <a:rPr lang="fr-FR" sz="4400" b="1" dirty="0" smtClean="0"/>
              <a:t>Professionnalisme</a:t>
            </a:r>
          </a:p>
          <a:p>
            <a:r>
              <a:rPr lang="fr-FR" sz="4400" b="1" dirty="0" smtClean="0"/>
              <a:t>Confiance en soi </a:t>
            </a:r>
          </a:p>
          <a:p>
            <a:endParaRPr lang="fr-FR" sz="4400" b="1" dirty="0" smtClean="0"/>
          </a:p>
          <a:p>
            <a:endParaRPr lang="fr-FR" sz="4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1284</TotalTime>
  <Words>1165</Words>
  <Application>Microsoft Office PowerPoint</Application>
  <PresentationFormat>Affichage à l'écran (4:3)</PresentationFormat>
  <Paragraphs>155</Paragraphs>
  <Slides>35</Slides>
  <Notes>3</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Thème Office</vt:lpstr>
      <vt:lpstr>Ecole d’été de didactique des mathématiques  Rabat CRMEF 11-13 Juin 2014</vt:lpstr>
      <vt:lpstr>Articulation formation théorique-formation pratique</vt:lpstr>
      <vt:lpstr>Plan</vt:lpstr>
      <vt:lpstr>Problématique de la formation des enseignants</vt:lpstr>
      <vt:lpstr>Formation des enseignants: Question controversée?</vt:lpstr>
      <vt:lpstr>Mesures pour améliorer l’enseignement et l’apprentissage</vt:lpstr>
      <vt:lpstr>Besoins en enseignants et en formation</vt:lpstr>
      <vt:lpstr>Le bon enseignant?!</vt:lpstr>
      <vt:lpstr>Qualités d’un bon enseignant</vt:lpstr>
      <vt:lpstr>Qualités d’un bon enseignant</vt:lpstr>
      <vt:lpstr>Le processus de la formation des enseignants </vt:lpstr>
      <vt:lpstr>L’Observation</vt:lpstr>
      <vt:lpstr>La Formation initiale</vt:lpstr>
      <vt:lpstr>L’insertion</vt:lpstr>
      <vt:lpstr>La Formation continue</vt:lpstr>
      <vt:lpstr>Articulation  théorie- pratique</vt:lpstr>
      <vt:lpstr>Articulation  théorie- pratique </vt:lpstr>
      <vt:lpstr>Articulation  théorie- pratique</vt:lpstr>
      <vt:lpstr>Arguments sur l’importance du stage dans la professionnalisation du métier d’enseignant(Paquay ,2011) </vt:lpstr>
      <vt:lpstr>Trois types d’articulation théorie -pratique</vt:lpstr>
      <vt:lpstr> La juxtaposition  </vt:lpstr>
      <vt:lpstr> L’ application  </vt:lpstr>
      <vt:lpstr>   L’ intégration   </vt:lpstr>
      <vt:lpstr>Les composantes fondamentales des stages favorisant la construction de savoirs  professionnelles: </vt:lpstr>
      <vt:lpstr> la planification des stages et leur négociation </vt:lpstr>
      <vt:lpstr>  l’intégration des acquis de terrain </vt:lpstr>
      <vt:lpstr> l’accompagnement des stagiaires dans leurs premières expériences de travail  </vt:lpstr>
      <vt:lpstr>l’accompagnement des stagiaires dans leurs premières expériences de travail</vt:lpstr>
      <vt:lpstr>l’accompagnement des stagiaires dans leurs premières expériences de travail</vt:lpstr>
      <vt:lpstr>l’accompagnement d’un stagiaire signifie </vt:lpstr>
      <vt:lpstr>l’accompagnement d’un stagiaire signifie </vt:lpstr>
      <vt:lpstr>l’articulation des modalités certificatives et formatives de l’évaluation.</vt:lpstr>
      <vt:lpstr>l’articulation des modalités certificatives et formatives de l’évaluation.</vt:lpstr>
      <vt:lpstr>l’articulation des modalités certificatives et formatives de l’évaluation</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Ecole d’été de didactique des mathématiques  Rabat CRMEF 11-13 Juin 2014</dc:title>
  <dc:creator>mymohamed</dc:creator>
  <cp:lastModifiedBy>mymohamed</cp:lastModifiedBy>
  <cp:revision>113</cp:revision>
  <dcterms:created xsi:type="dcterms:W3CDTF">2014-06-01T19:36:34Z</dcterms:created>
  <dcterms:modified xsi:type="dcterms:W3CDTF">2014-06-12T11:04:13Z</dcterms:modified>
</cp:coreProperties>
</file>