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57" r:id="rId2"/>
    <p:sldId id="256" r:id="rId3"/>
    <p:sldId id="277" r:id="rId4"/>
    <p:sldId id="265" r:id="rId5"/>
    <p:sldId id="266" r:id="rId6"/>
    <p:sldId id="259" r:id="rId7"/>
    <p:sldId id="260" r:id="rId8"/>
    <p:sldId id="261" r:id="rId9"/>
    <p:sldId id="262" r:id="rId10"/>
    <p:sldId id="263" r:id="rId11"/>
    <p:sldId id="264" r:id="rId12"/>
    <p:sldId id="267" r:id="rId13"/>
    <p:sldId id="268" r:id="rId14"/>
    <p:sldId id="276" r:id="rId15"/>
    <p:sldId id="278" r:id="rId16"/>
    <p:sldId id="274" r:id="rId17"/>
    <p:sldId id="273" r:id="rId18"/>
    <p:sldId id="275" r:id="rId19"/>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190" autoAdjust="0"/>
  </p:normalViewPr>
  <p:slideViewPr>
    <p:cSldViewPr>
      <p:cViewPr varScale="1">
        <p:scale>
          <a:sx n="70" d="100"/>
          <a:sy n="70" d="100"/>
        </p:scale>
        <p:origin x="-1386"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658E6C6-FB74-437D-8330-D5CC7634F44E}" type="datetimeFigureOut">
              <a:rPr lang="fr-FR" smtClean="0"/>
              <a:pPr/>
              <a:t>13/06/2014</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A0DB7EB-27E6-459A-9880-0534135F27C7}" type="slidenum">
              <a:rPr lang="fr-FR" smtClean="0"/>
              <a:pPr/>
              <a:t>‹N°›</a:t>
            </a:fld>
            <a:endParaRPr lang="fr-F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dirty="0" smtClean="0"/>
              <a:t>Initiation d’un travail de recherche sur les thèmes</a:t>
            </a:r>
            <a:r>
              <a:rPr lang="fr-FR" baseline="0" dirty="0" smtClean="0"/>
              <a:t> abordés dans ces </a:t>
            </a:r>
            <a:r>
              <a:rPr lang="fr-FR" baseline="0" dirty="0" err="1" smtClean="0"/>
              <a:t>memoires</a:t>
            </a:r>
            <a:endParaRPr lang="fr-FR" dirty="0"/>
          </a:p>
        </p:txBody>
      </p:sp>
      <p:sp>
        <p:nvSpPr>
          <p:cNvPr id="4" name="Espace réservé du numéro de diapositive 3"/>
          <p:cNvSpPr>
            <a:spLocks noGrp="1"/>
          </p:cNvSpPr>
          <p:nvPr>
            <p:ph type="sldNum" sz="quarter" idx="10"/>
          </p:nvPr>
        </p:nvSpPr>
        <p:spPr/>
        <p:txBody>
          <a:bodyPr/>
          <a:lstStyle/>
          <a:p>
            <a:fld id="{0A0DB7EB-27E6-459A-9880-0534135F27C7}" type="slidenum">
              <a:rPr lang="fr-FR" smtClean="0"/>
              <a:pPr/>
              <a:t>6</a:t>
            </a:fld>
            <a:endParaRPr lang="fr-F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dirty="0" err="1" smtClean="0"/>
              <a:t>Inspecteures</a:t>
            </a:r>
            <a:r>
              <a:rPr lang="fr-FR" dirty="0" smtClean="0"/>
              <a:t> : enseignants</a:t>
            </a:r>
            <a:r>
              <a:rPr lang="fr-FR" baseline="0" dirty="0" smtClean="0"/>
              <a:t> du secondaire</a:t>
            </a:r>
            <a:endParaRPr lang="fr-FR" dirty="0"/>
          </a:p>
        </p:txBody>
      </p:sp>
      <p:sp>
        <p:nvSpPr>
          <p:cNvPr id="4" name="Espace réservé du numéro de diapositive 3"/>
          <p:cNvSpPr>
            <a:spLocks noGrp="1"/>
          </p:cNvSpPr>
          <p:nvPr>
            <p:ph type="sldNum" sz="quarter" idx="10"/>
          </p:nvPr>
        </p:nvSpPr>
        <p:spPr/>
        <p:txBody>
          <a:bodyPr/>
          <a:lstStyle/>
          <a:p>
            <a:fld id="{0A0DB7EB-27E6-459A-9880-0534135F27C7}" type="slidenum">
              <a:rPr lang="fr-FR" smtClean="0"/>
              <a:pPr/>
              <a:t>8</a:t>
            </a:fld>
            <a:endParaRPr lang="fr-F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smtClean="0"/>
          </a:p>
          <a:p>
            <a:endParaRPr lang="fr-FR" dirty="0" smtClean="0"/>
          </a:p>
          <a:p>
            <a:endParaRPr lang="fr-FR" dirty="0"/>
          </a:p>
        </p:txBody>
      </p:sp>
      <p:sp>
        <p:nvSpPr>
          <p:cNvPr id="4" name="Espace réservé du numéro de diapositive 3"/>
          <p:cNvSpPr>
            <a:spLocks noGrp="1"/>
          </p:cNvSpPr>
          <p:nvPr>
            <p:ph type="sldNum" sz="quarter" idx="10"/>
          </p:nvPr>
        </p:nvSpPr>
        <p:spPr/>
        <p:txBody>
          <a:bodyPr/>
          <a:lstStyle/>
          <a:p>
            <a:fld id="{0A0DB7EB-27E6-459A-9880-0534135F27C7}" type="slidenum">
              <a:rPr lang="fr-FR" smtClean="0"/>
              <a:pPr/>
              <a:t>9</a:t>
            </a:fld>
            <a:endParaRPr lang="fr-F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dirty="0" smtClean="0"/>
              <a:t>Formation dans </a:t>
            </a:r>
            <a:r>
              <a:rPr lang="fr-FR" dirty="0" err="1" smtClean="0"/>
              <a:t>luniversité</a:t>
            </a:r>
            <a:r>
              <a:rPr lang="fr-FR" dirty="0" smtClean="0"/>
              <a:t>;</a:t>
            </a:r>
            <a:r>
              <a:rPr lang="fr-FR" sz="1200" kern="1200" baseline="0" dirty="0" smtClean="0">
                <a:solidFill>
                  <a:schemeClr val="tx1"/>
                </a:solidFill>
                <a:latin typeface="+mn-lt"/>
                <a:ea typeface="+mn-ea"/>
                <a:cs typeface="+mn-cs"/>
              </a:rPr>
              <a:t> Dans une perspective de professionnalisation, </a:t>
            </a:r>
            <a:r>
              <a:rPr lang="fr-FR" sz="1200" kern="1200" baseline="0" smtClean="0">
                <a:solidFill>
                  <a:schemeClr val="tx1"/>
                </a:solidFill>
                <a:latin typeface="+mn-lt"/>
                <a:ea typeface="+mn-ea"/>
                <a:cs typeface="+mn-cs"/>
              </a:rPr>
              <a:t>chaque institution </a:t>
            </a:r>
            <a:r>
              <a:rPr lang="fr-FR" sz="1200" kern="1200" baseline="0" dirty="0" smtClean="0">
                <a:solidFill>
                  <a:schemeClr val="tx1"/>
                </a:solidFill>
                <a:latin typeface="+mn-lt"/>
                <a:ea typeface="+mn-ea"/>
                <a:cs typeface="+mn-cs"/>
              </a:rPr>
              <a:t>aurait</a:t>
            </a:r>
          </a:p>
          <a:p>
            <a:r>
              <a:rPr lang="fr-FR" sz="1200" kern="1200" baseline="0" dirty="0" smtClean="0">
                <a:solidFill>
                  <a:schemeClr val="tx1"/>
                </a:solidFill>
                <a:latin typeface="+mn-lt"/>
                <a:ea typeface="+mn-ea"/>
                <a:cs typeface="+mn-cs"/>
              </a:rPr>
              <a:t>l’obligation de favoriser les meilleures pratiques enseignantes, tandis</a:t>
            </a:r>
          </a:p>
          <a:p>
            <a:r>
              <a:rPr lang="fr-FR" sz="1200" kern="1200" baseline="0" dirty="0" smtClean="0">
                <a:solidFill>
                  <a:schemeClr val="tx1"/>
                </a:solidFill>
                <a:latin typeface="+mn-lt"/>
                <a:ea typeface="+mn-ea"/>
                <a:cs typeface="+mn-cs"/>
              </a:rPr>
              <a:t>qu’à chaque enseignant incomberait la responsabilité de chercher à</a:t>
            </a:r>
          </a:p>
          <a:p>
            <a:r>
              <a:rPr lang="fr-FR" sz="1200" kern="1200" baseline="0" dirty="0" smtClean="0">
                <a:solidFill>
                  <a:schemeClr val="tx1"/>
                </a:solidFill>
                <a:latin typeface="+mn-lt"/>
                <a:ea typeface="+mn-ea"/>
                <a:cs typeface="+mn-cs"/>
              </a:rPr>
              <a:t>améliorer ses pratiques professionnelles par une familiarité accrue avec</a:t>
            </a:r>
          </a:p>
          <a:p>
            <a:r>
              <a:rPr lang="fr-FR" sz="1200" kern="1200" baseline="0" dirty="0" smtClean="0">
                <a:solidFill>
                  <a:schemeClr val="tx1"/>
                </a:solidFill>
                <a:latin typeface="+mn-lt"/>
                <a:ea typeface="+mn-ea"/>
                <a:cs typeface="+mn-cs"/>
              </a:rPr>
              <a:t>la recherche en éducation et par le feedback précieux que lui donnent</a:t>
            </a:r>
          </a:p>
          <a:p>
            <a:r>
              <a:rPr lang="fr-FR" sz="1200" kern="1200" baseline="0" dirty="0" smtClean="0">
                <a:solidFill>
                  <a:schemeClr val="tx1"/>
                </a:solidFill>
                <a:latin typeface="+mn-lt"/>
                <a:ea typeface="+mn-ea"/>
                <a:cs typeface="+mn-cs"/>
              </a:rPr>
              <a:t>les apprenants et les collègues.</a:t>
            </a:r>
            <a:endParaRPr lang="fr-FR" dirty="0"/>
          </a:p>
        </p:txBody>
      </p:sp>
      <p:sp>
        <p:nvSpPr>
          <p:cNvPr id="4" name="Espace réservé du numéro de diapositive 3"/>
          <p:cNvSpPr>
            <a:spLocks noGrp="1"/>
          </p:cNvSpPr>
          <p:nvPr>
            <p:ph type="sldNum" sz="quarter" idx="10"/>
          </p:nvPr>
        </p:nvSpPr>
        <p:spPr/>
        <p:txBody>
          <a:bodyPr/>
          <a:lstStyle/>
          <a:p>
            <a:fld id="{0A0DB7EB-27E6-459A-9880-0534135F27C7}" type="slidenum">
              <a:rPr lang="fr-FR" smtClean="0"/>
              <a:pPr/>
              <a:t>10</a:t>
            </a:fld>
            <a:endParaRPr lang="fr-F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dirty="0" smtClean="0"/>
              <a:t>commentaires</a:t>
            </a:r>
            <a:endParaRPr lang="fr-FR" dirty="0"/>
          </a:p>
        </p:txBody>
      </p:sp>
      <p:sp>
        <p:nvSpPr>
          <p:cNvPr id="4" name="Espace réservé du numéro de diapositive 3"/>
          <p:cNvSpPr>
            <a:spLocks noGrp="1"/>
          </p:cNvSpPr>
          <p:nvPr>
            <p:ph type="sldNum" sz="quarter" idx="10"/>
          </p:nvPr>
        </p:nvSpPr>
        <p:spPr/>
        <p:txBody>
          <a:bodyPr/>
          <a:lstStyle/>
          <a:p>
            <a:fld id="{0A0DB7EB-27E6-459A-9880-0534135F27C7}" type="slidenum">
              <a:rPr lang="fr-FR" smtClean="0"/>
              <a:pPr/>
              <a:t>11</a:t>
            </a:fld>
            <a:endParaRPr lang="fr-F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dirty="0" smtClean="0"/>
              <a:t>Statut des départements de</a:t>
            </a:r>
            <a:r>
              <a:rPr lang="fr-FR" baseline="0" dirty="0" smtClean="0"/>
              <a:t> formation des enseignants ;l a recherche ne figure pas en tant qu’ élément clé de la formation ; la recherche figure de manière diffuse</a:t>
            </a:r>
            <a:endParaRPr lang="fr-FR" dirty="0"/>
          </a:p>
        </p:txBody>
      </p:sp>
      <p:sp>
        <p:nvSpPr>
          <p:cNvPr id="4" name="Espace réservé du numéro de diapositive 3"/>
          <p:cNvSpPr>
            <a:spLocks noGrp="1"/>
          </p:cNvSpPr>
          <p:nvPr>
            <p:ph type="sldNum" sz="quarter" idx="10"/>
          </p:nvPr>
        </p:nvSpPr>
        <p:spPr/>
        <p:txBody>
          <a:bodyPr/>
          <a:lstStyle/>
          <a:p>
            <a:fld id="{0A0DB7EB-27E6-459A-9880-0534135F27C7}" type="slidenum">
              <a:rPr lang="fr-FR" smtClean="0"/>
              <a:pPr/>
              <a:t>12</a:t>
            </a:fld>
            <a:endParaRPr lang="fr-F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sz="1200" b="1" kern="1200" baseline="0" dirty="0" smtClean="0">
                <a:solidFill>
                  <a:schemeClr val="tx1"/>
                </a:solidFill>
                <a:latin typeface="+mn-lt"/>
                <a:ea typeface="+mn-ea"/>
                <a:cs typeface="+mn-cs"/>
              </a:rPr>
              <a:t>Quand les futurs enseignants sont encouragés à développer une</a:t>
            </a:r>
          </a:p>
          <a:p>
            <a:r>
              <a:rPr lang="fr-FR" sz="1200" b="1" kern="1200" baseline="0" dirty="0" smtClean="0">
                <a:solidFill>
                  <a:schemeClr val="tx1"/>
                </a:solidFill>
                <a:latin typeface="+mn-lt"/>
                <a:ea typeface="+mn-ea"/>
                <a:cs typeface="+mn-cs"/>
              </a:rPr>
              <a:t>attitude de chercheur au cours de leur formation, ils sont plus susceptibles</a:t>
            </a:r>
          </a:p>
          <a:p>
            <a:r>
              <a:rPr lang="fr-FR" sz="1200" b="1" kern="1200" baseline="0" dirty="0" smtClean="0">
                <a:solidFill>
                  <a:schemeClr val="tx1"/>
                </a:solidFill>
                <a:latin typeface="+mn-lt"/>
                <a:ea typeface="+mn-ea"/>
                <a:cs typeface="+mn-cs"/>
              </a:rPr>
              <a:t>de devenir à la fois « utilisateurs et créateurs de connaissance» en</a:t>
            </a:r>
          </a:p>
          <a:p>
            <a:r>
              <a:rPr lang="fr-FR" sz="1200" b="1" kern="1200" baseline="0" dirty="0" smtClean="0">
                <a:solidFill>
                  <a:schemeClr val="tx1"/>
                </a:solidFill>
                <a:latin typeface="+mn-lt"/>
                <a:ea typeface="+mn-ea"/>
                <a:cs typeface="+mn-cs"/>
              </a:rPr>
              <a:t>tant que futurs professionnels.</a:t>
            </a:r>
            <a:r>
              <a:rPr lang="fr-FR" sz="1050" kern="1200" baseline="0" dirty="0" smtClean="0">
                <a:solidFill>
                  <a:schemeClr val="tx1"/>
                </a:solidFill>
                <a:latin typeface="+mn-lt"/>
                <a:ea typeface="+mn-ea"/>
                <a:cs typeface="+mn-cs"/>
              </a:rPr>
              <a:t> </a:t>
            </a:r>
            <a:r>
              <a:rPr lang="fr-FR" sz="1200" b="1" kern="1200" baseline="0" dirty="0" smtClean="0">
                <a:solidFill>
                  <a:schemeClr val="tx1"/>
                </a:solidFill>
                <a:latin typeface="+mn-lt"/>
                <a:ea typeface="+mn-ea"/>
                <a:cs typeface="+mn-cs"/>
              </a:rPr>
              <a:t>Dans le modèle professionnel de l’enseignement,</a:t>
            </a:r>
          </a:p>
          <a:p>
            <a:r>
              <a:rPr lang="fr-FR" sz="1200" b="1" kern="1200" baseline="0" dirty="0" smtClean="0">
                <a:solidFill>
                  <a:schemeClr val="tx1"/>
                </a:solidFill>
                <a:latin typeface="+mn-lt"/>
                <a:ea typeface="+mn-ea"/>
                <a:cs typeface="+mn-cs"/>
              </a:rPr>
              <a:t>le savoir professionnel, les relations avec les collègues et</a:t>
            </a:r>
          </a:p>
          <a:p>
            <a:r>
              <a:rPr lang="fr-FR" sz="1200" b="1" kern="1200" baseline="0" dirty="0" smtClean="0">
                <a:solidFill>
                  <a:schemeClr val="tx1"/>
                </a:solidFill>
                <a:latin typeface="+mn-lt"/>
                <a:ea typeface="+mn-ea"/>
                <a:cs typeface="+mn-cs"/>
              </a:rPr>
              <a:t>l’environnement du travail enseignant sont des composantes incontournables.</a:t>
            </a:r>
          </a:p>
          <a:p>
            <a:r>
              <a:rPr lang="fr-FR" sz="1200" b="1" kern="1200" baseline="0" dirty="0" smtClean="0">
                <a:solidFill>
                  <a:schemeClr val="tx1"/>
                </a:solidFill>
                <a:latin typeface="+mn-lt"/>
                <a:ea typeface="+mn-ea"/>
                <a:cs typeface="+mn-cs"/>
              </a:rPr>
              <a:t>Or, la recherche est un excellent moyen pour sensibiliser les</a:t>
            </a:r>
          </a:p>
          <a:p>
            <a:r>
              <a:rPr lang="fr-FR" sz="1200" b="1" kern="1200" baseline="0" dirty="0" smtClean="0">
                <a:solidFill>
                  <a:schemeClr val="tx1"/>
                </a:solidFill>
                <a:latin typeface="+mn-lt"/>
                <a:ea typeface="+mn-ea"/>
                <a:cs typeface="+mn-cs"/>
              </a:rPr>
              <a:t>enseignants à la prise en considération de ces composantes dans leur</a:t>
            </a:r>
          </a:p>
          <a:p>
            <a:r>
              <a:rPr lang="fr-FR" sz="1200" b="1" kern="1200" baseline="0" dirty="0" smtClean="0">
                <a:solidFill>
                  <a:schemeClr val="tx1"/>
                </a:solidFill>
                <a:latin typeface="+mn-lt"/>
                <a:ea typeface="+mn-ea"/>
                <a:cs typeface="+mn-cs"/>
              </a:rPr>
              <a:t>travail quotidien.</a:t>
            </a:r>
            <a:endParaRPr lang="fr-FR" dirty="0"/>
          </a:p>
        </p:txBody>
      </p:sp>
      <p:sp>
        <p:nvSpPr>
          <p:cNvPr id="4" name="Espace réservé du numéro de diapositive 3"/>
          <p:cNvSpPr>
            <a:spLocks noGrp="1"/>
          </p:cNvSpPr>
          <p:nvPr>
            <p:ph type="sldNum" sz="quarter" idx="10"/>
          </p:nvPr>
        </p:nvSpPr>
        <p:spPr/>
        <p:txBody>
          <a:bodyPr/>
          <a:lstStyle/>
          <a:p>
            <a:fld id="{0A0DB7EB-27E6-459A-9880-0534135F27C7}" type="slidenum">
              <a:rPr lang="fr-FR" smtClean="0"/>
              <a:pPr/>
              <a:t>16</a:t>
            </a:fld>
            <a:endParaRPr lang="fr-F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sz="1600" b="1" kern="1200" baseline="0" dirty="0" smtClean="0">
                <a:solidFill>
                  <a:schemeClr val="tx1"/>
                </a:solidFill>
                <a:latin typeface="+mn-lt"/>
                <a:ea typeface="+mn-ea"/>
                <a:cs typeface="+mn-cs"/>
              </a:rPr>
              <a:t>La recherche en éducation n’est pas cumulative</a:t>
            </a:r>
          </a:p>
          <a:p>
            <a:r>
              <a:rPr lang="fr-FR" sz="1600" b="1" kern="1200" baseline="0" dirty="0" smtClean="0">
                <a:solidFill>
                  <a:schemeClr val="tx1"/>
                </a:solidFill>
                <a:latin typeface="+mn-lt"/>
                <a:ea typeface="+mn-ea"/>
                <a:cs typeface="+mn-cs"/>
              </a:rPr>
              <a:t>car rares sont les chercheurs dans ce domaine qui tentent de construire</a:t>
            </a:r>
          </a:p>
          <a:p>
            <a:r>
              <a:rPr lang="fr-FR" sz="1600" b="1" kern="1200" baseline="0" dirty="0" smtClean="0">
                <a:solidFill>
                  <a:schemeClr val="tx1"/>
                </a:solidFill>
                <a:latin typeface="+mn-lt"/>
                <a:ea typeface="+mn-ea"/>
                <a:cs typeface="+mn-cs"/>
              </a:rPr>
              <a:t>une base de connaissances qui est testée, étendue ou rénovée d’une</a:t>
            </a:r>
          </a:p>
          <a:p>
            <a:r>
              <a:rPr lang="fr-FR" sz="1600" b="1" kern="1200" baseline="0" dirty="0" smtClean="0">
                <a:solidFill>
                  <a:schemeClr val="tx1"/>
                </a:solidFill>
                <a:latin typeface="+mn-lt"/>
                <a:ea typeface="+mn-ea"/>
                <a:cs typeface="+mn-cs"/>
              </a:rPr>
              <a:t>manière systématique sur une longue période. La recherche réalisée</a:t>
            </a:r>
          </a:p>
          <a:p>
            <a:r>
              <a:rPr lang="fr-FR" sz="1600" b="1" kern="1200" baseline="0" dirty="0" smtClean="0">
                <a:solidFill>
                  <a:schemeClr val="tx1"/>
                </a:solidFill>
                <a:latin typeface="+mn-lt"/>
                <a:ea typeface="+mn-ea"/>
                <a:cs typeface="+mn-cs"/>
              </a:rPr>
              <a:t>dans les institutions de formation des enseignants demeure dans l’ensemble</a:t>
            </a:r>
          </a:p>
          <a:p>
            <a:r>
              <a:rPr lang="fr-FR" sz="1600" b="1" kern="1200" baseline="0" dirty="0" smtClean="0">
                <a:solidFill>
                  <a:schemeClr val="tx1"/>
                </a:solidFill>
                <a:latin typeface="+mn-lt"/>
                <a:ea typeface="+mn-ea"/>
                <a:cs typeface="+mn-cs"/>
              </a:rPr>
              <a:t>fragmentée, basée sur des projets individuels. Rares sont les</a:t>
            </a:r>
          </a:p>
          <a:p>
            <a:r>
              <a:rPr lang="fr-FR" sz="1600" b="1" kern="1200" baseline="0" dirty="0" smtClean="0">
                <a:solidFill>
                  <a:schemeClr val="tx1"/>
                </a:solidFill>
                <a:latin typeface="+mn-lt"/>
                <a:ea typeface="+mn-ea"/>
                <a:cs typeface="+mn-cs"/>
              </a:rPr>
              <a:t>équipes qui travaillent en réseaux ou sur des programmes de recherche</a:t>
            </a:r>
          </a:p>
          <a:p>
            <a:r>
              <a:rPr lang="fr-FR" sz="1600" b="1" kern="1200" baseline="0" dirty="0" smtClean="0">
                <a:solidFill>
                  <a:schemeClr val="tx1"/>
                </a:solidFill>
                <a:latin typeface="+mn-lt"/>
                <a:ea typeface="+mn-ea"/>
                <a:cs typeface="+mn-cs"/>
              </a:rPr>
              <a:t>de longue durée.</a:t>
            </a:r>
            <a:endParaRPr lang="fr-FR" sz="1600" b="1" dirty="0"/>
          </a:p>
        </p:txBody>
      </p:sp>
      <p:sp>
        <p:nvSpPr>
          <p:cNvPr id="4" name="Espace réservé du numéro de diapositive 3"/>
          <p:cNvSpPr>
            <a:spLocks noGrp="1"/>
          </p:cNvSpPr>
          <p:nvPr>
            <p:ph type="sldNum" sz="quarter" idx="10"/>
          </p:nvPr>
        </p:nvSpPr>
        <p:spPr/>
        <p:txBody>
          <a:bodyPr/>
          <a:lstStyle/>
          <a:p>
            <a:fld id="{0A0DB7EB-27E6-459A-9880-0534135F27C7}" type="slidenum">
              <a:rPr lang="fr-FR" smtClean="0"/>
              <a:pPr/>
              <a:t>17</a:t>
            </a:fld>
            <a:endParaRPr lang="fr-F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sz="1600" b="1" kern="1200" baseline="0" dirty="0" smtClean="0">
                <a:solidFill>
                  <a:schemeClr val="tx1"/>
                </a:solidFill>
                <a:latin typeface="+mn-lt"/>
                <a:ea typeface="+mn-ea"/>
                <a:cs typeface="+mn-cs"/>
              </a:rPr>
              <a:t>Un mémoire de recherche dans le cadre d’une formation</a:t>
            </a:r>
          </a:p>
          <a:p>
            <a:r>
              <a:rPr lang="fr-FR" sz="1600" b="1" kern="1200" baseline="0" dirty="0" smtClean="0">
                <a:solidFill>
                  <a:schemeClr val="tx1"/>
                </a:solidFill>
                <a:latin typeface="+mn-lt"/>
                <a:ea typeface="+mn-ea"/>
                <a:cs typeface="+mn-cs"/>
              </a:rPr>
              <a:t>initiale doit être connecté au terrain scolaire et amener le futur</a:t>
            </a:r>
          </a:p>
          <a:p>
            <a:r>
              <a:rPr lang="fr-FR" sz="1600" b="1" kern="1200" baseline="0" dirty="0" smtClean="0">
                <a:solidFill>
                  <a:schemeClr val="tx1"/>
                </a:solidFill>
                <a:latin typeface="+mn-lt"/>
                <a:ea typeface="+mn-ea"/>
                <a:cs typeface="+mn-cs"/>
              </a:rPr>
              <a:t>enseignant à considérer la recherche comme l’un des ancrages majeurs</a:t>
            </a:r>
          </a:p>
          <a:p>
            <a:r>
              <a:rPr lang="fr-FR" sz="1600" b="1" kern="1200" baseline="0" dirty="0" smtClean="0">
                <a:solidFill>
                  <a:schemeClr val="tx1"/>
                </a:solidFill>
                <a:latin typeface="+mn-lt"/>
                <a:ea typeface="+mn-ea"/>
                <a:cs typeface="+mn-cs"/>
              </a:rPr>
              <a:t>de sa profession et de son entrée dans la profession.</a:t>
            </a:r>
            <a:endParaRPr lang="fr-FR" sz="1600" b="1" dirty="0"/>
          </a:p>
        </p:txBody>
      </p:sp>
      <p:sp>
        <p:nvSpPr>
          <p:cNvPr id="4" name="Espace réservé du numéro de diapositive 3"/>
          <p:cNvSpPr>
            <a:spLocks noGrp="1"/>
          </p:cNvSpPr>
          <p:nvPr>
            <p:ph type="sldNum" sz="quarter" idx="10"/>
          </p:nvPr>
        </p:nvSpPr>
        <p:spPr/>
        <p:txBody>
          <a:bodyPr/>
          <a:lstStyle/>
          <a:p>
            <a:fld id="{0A0DB7EB-27E6-459A-9880-0534135F27C7}" type="slidenum">
              <a:rPr lang="fr-FR" smtClean="0"/>
              <a:pPr/>
              <a:t>18</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25E7F946-CB17-431E-B883-A46EE7DEA8B1}" type="datetimeFigureOut">
              <a:rPr lang="fr-FR" smtClean="0"/>
              <a:pPr/>
              <a:t>13/06/2014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02AD772-1603-4B76-BAE8-525C33EC9BB9}"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25E7F946-CB17-431E-B883-A46EE7DEA8B1}" type="datetimeFigureOut">
              <a:rPr lang="fr-FR" smtClean="0"/>
              <a:pPr/>
              <a:t>13/06/2014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02AD772-1603-4B76-BAE8-525C33EC9BB9}"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25E7F946-CB17-431E-B883-A46EE7DEA8B1}" type="datetimeFigureOut">
              <a:rPr lang="fr-FR" smtClean="0"/>
              <a:pPr/>
              <a:t>13/06/2014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02AD772-1603-4B76-BAE8-525C33EC9BB9}"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25E7F946-CB17-431E-B883-A46EE7DEA8B1}" type="datetimeFigureOut">
              <a:rPr lang="fr-FR" smtClean="0"/>
              <a:pPr/>
              <a:t>13/06/2014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02AD772-1603-4B76-BAE8-525C33EC9BB9}"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25E7F946-CB17-431E-B883-A46EE7DEA8B1}" type="datetimeFigureOut">
              <a:rPr lang="fr-FR" smtClean="0"/>
              <a:pPr/>
              <a:t>13/06/2014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02AD772-1603-4B76-BAE8-525C33EC9BB9}"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25E7F946-CB17-431E-B883-A46EE7DEA8B1}" type="datetimeFigureOut">
              <a:rPr lang="fr-FR" smtClean="0"/>
              <a:pPr/>
              <a:t>13/06/2014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A02AD772-1603-4B76-BAE8-525C33EC9BB9}"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25E7F946-CB17-431E-B883-A46EE7DEA8B1}" type="datetimeFigureOut">
              <a:rPr lang="fr-FR" smtClean="0"/>
              <a:pPr/>
              <a:t>13/06/2014</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A02AD772-1603-4B76-BAE8-525C33EC9BB9}"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25E7F946-CB17-431E-B883-A46EE7DEA8B1}" type="datetimeFigureOut">
              <a:rPr lang="fr-FR" smtClean="0"/>
              <a:pPr/>
              <a:t>13/06/2014</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A02AD772-1603-4B76-BAE8-525C33EC9BB9}"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25E7F946-CB17-431E-B883-A46EE7DEA8B1}" type="datetimeFigureOut">
              <a:rPr lang="fr-FR" smtClean="0"/>
              <a:pPr/>
              <a:t>13/06/2014</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A02AD772-1603-4B76-BAE8-525C33EC9BB9}"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25E7F946-CB17-431E-B883-A46EE7DEA8B1}" type="datetimeFigureOut">
              <a:rPr lang="fr-FR" smtClean="0"/>
              <a:pPr/>
              <a:t>13/06/2014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A02AD772-1603-4B76-BAE8-525C33EC9BB9}"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25E7F946-CB17-431E-B883-A46EE7DEA8B1}" type="datetimeFigureOut">
              <a:rPr lang="fr-FR" smtClean="0"/>
              <a:pPr/>
              <a:t>13/06/2014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A02AD772-1603-4B76-BAE8-525C33EC9BB9}"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5E7F946-CB17-431E-B883-A46EE7DEA8B1}" type="datetimeFigureOut">
              <a:rPr lang="fr-FR" smtClean="0"/>
              <a:pPr/>
              <a:t>13/06/2014</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02AD772-1603-4B76-BAE8-525C33EC9BB9}"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a:xfrm>
            <a:off x="457200" y="0"/>
            <a:ext cx="8229600" cy="6643710"/>
          </a:xfrm>
        </p:spPr>
        <p:txBody>
          <a:bodyPr>
            <a:noAutofit/>
          </a:bodyPr>
          <a:lstStyle/>
          <a:p>
            <a:r>
              <a:rPr lang="fr-FR" sz="6600" b="1" dirty="0" smtClean="0"/>
              <a:t>Ecole d’été de didactique des mathématiques </a:t>
            </a:r>
            <a:br>
              <a:rPr lang="fr-FR" sz="6600" b="1" dirty="0" smtClean="0"/>
            </a:br>
            <a:r>
              <a:rPr lang="fr-FR" sz="6600" b="1" dirty="0" smtClean="0"/>
              <a:t>Rabat CRMEF 11-13 Juin 2014</a:t>
            </a:r>
            <a:endParaRPr lang="fr-FR" sz="66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725602"/>
          </a:xfrm>
        </p:spPr>
        <p:txBody>
          <a:bodyPr>
            <a:noAutofit/>
          </a:bodyPr>
          <a:lstStyle/>
          <a:p>
            <a:r>
              <a:rPr lang="fr-FR" b="1" dirty="0" smtClean="0"/>
              <a:t>Pertinence de la recherche dans la formation des enseignants?</a:t>
            </a:r>
            <a:endParaRPr lang="fr-FR" b="1" dirty="0"/>
          </a:p>
        </p:txBody>
      </p:sp>
      <p:sp>
        <p:nvSpPr>
          <p:cNvPr id="3" name="Espace réservé du contenu 2"/>
          <p:cNvSpPr>
            <a:spLocks noGrp="1"/>
          </p:cNvSpPr>
          <p:nvPr>
            <p:ph idx="1"/>
          </p:nvPr>
        </p:nvSpPr>
        <p:spPr/>
        <p:txBody>
          <a:bodyPr>
            <a:normAutofit fontScale="92500"/>
          </a:bodyPr>
          <a:lstStyle/>
          <a:p>
            <a:endParaRPr lang="fr-FR" sz="4000" b="1" dirty="0" smtClean="0"/>
          </a:p>
          <a:p>
            <a:r>
              <a:rPr lang="fr-FR" sz="4000" b="1" dirty="0" smtClean="0"/>
              <a:t>Professionnalisation</a:t>
            </a:r>
          </a:p>
          <a:p>
            <a:r>
              <a:rPr lang="fr-FR" sz="4000" b="1" dirty="0" smtClean="0"/>
              <a:t>Niveau culturel et scientifique des différents acteurs (formateurs, inspecteurs , enseignants…)</a:t>
            </a:r>
          </a:p>
          <a:p>
            <a:r>
              <a:rPr lang="fr-FR" sz="4000" b="1" dirty="0" smtClean="0"/>
              <a:t>Intégration des résultats de recherche dans les programmes de formation</a:t>
            </a:r>
            <a:endParaRPr lang="fr-FR" sz="4000" b="1"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42852"/>
            <a:ext cx="8229600" cy="1785950"/>
          </a:xfrm>
        </p:spPr>
        <p:txBody>
          <a:bodyPr>
            <a:normAutofit/>
          </a:bodyPr>
          <a:lstStyle/>
          <a:p>
            <a:r>
              <a:rPr lang="fr-FR" b="1" dirty="0" smtClean="0"/>
              <a:t>Pertinence de la recherche dans la formation des enseignants?</a:t>
            </a:r>
            <a:endParaRPr lang="fr-FR" dirty="0"/>
          </a:p>
        </p:txBody>
      </p:sp>
      <p:sp>
        <p:nvSpPr>
          <p:cNvPr id="3" name="Espace réservé du contenu 2"/>
          <p:cNvSpPr>
            <a:spLocks noGrp="1"/>
          </p:cNvSpPr>
          <p:nvPr>
            <p:ph idx="1"/>
          </p:nvPr>
        </p:nvSpPr>
        <p:spPr>
          <a:xfrm>
            <a:off x="457200" y="1357298"/>
            <a:ext cx="8229600" cy="5286412"/>
          </a:xfrm>
        </p:spPr>
        <p:txBody>
          <a:bodyPr>
            <a:noAutofit/>
          </a:bodyPr>
          <a:lstStyle/>
          <a:p>
            <a:endParaRPr lang="fr-FR" sz="3600" b="1" dirty="0" smtClean="0"/>
          </a:p>
          <a:p>
            <a:r>
              <a:rPr lang="fr-FR" sz="3600" b="1" dirty="0" smtClean="0"/>
              <a:t>Travail de l’élève et de l’enseignant</a:t>
            </a:r>
          </a:p>
          <a:p>
            <a:r>
              <a:rPr lang="fr-FR" sz="3600" b="1" dirty="0" smtClean="0"/>
              <a:t>Les bonnes pratiques d’un enseignant</a:t>
            </a:r>
          </a:p>
          <a:p>
            <a:r>
              <a:rPr lang="fr-FR" sz="3600" b="1" dirty="0" smtClean="0"/>
              <a:t>Parallèle entre la profession d’enseignant et d’autres professions</a:t>
            </a:r>
          </a:p>
          <a:p>
            <a:pPr lvl="1"/>
            <a:r>
              <a:rPr lang="fr-FR" sz="3600" b="1" dirty="0" smtClean="0"/>
              <a:t>Partage de savoirs d’expériences</a:t>
            </a:r>
          </a:p>
          <a:p>
            <a:pPr lvl="1"/>
            <a:r>
              <a:rPr lang="fr-FR" sz="3600" b="1" dirty="0" smtClean="0"/>
              <a:t>Recherche de bonnes pratiques sur la base des résultats de recherche</a:t>
            </a:r>
            <a:endParaRPr lang="fr-FR" sz="3600" b="1"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42852"/>
            <a:ext cx="8229600" cy="1428760"/>
          </a:xfrm>
        </p:spPr>
        <p:txBody>
          <a:bodyPr>
            <a:noAutofit/>
          </a:bodyPr>
          <a:lstStyle/>
          <a:p>
            <a:r>
              <a:rPr lang="fr-FR" b="1" dirty="0" smtClean="0"/>
              <a:t>Place de la recherche dans la formation des enseignants</a:t>
            </a:r>
            <a:endParaRPr lang="fr-FR" b="1" dirty="0"/>
          </a:p>
        </p:txBody>
      </p:sp>
      <p:sp>
        <p:nvSpPr>
          <p:cNvPr id="3" name="Espace réservé du contenu 2"/>
          <p:cNvSpPr>
            <a:spLocks noGrp="1"/>
          </p:cNvSpPr>
          <p:nvPr>
            <p:ph idx="1"/>
          </p:nvPr>
        </p:nvSpPr>
        <p:spPr/>
        <p:txBody>
          <a:bodyPr>
            <a:normAutofit fontScale="25000" lnSpcReduction="20000"/>
          </a:bodyPr>
          <a:lstStyle/>
          <a:p>
            <a:r>
              <a:rPr lang="fr-FR" sz="14400" b="1" dirty="0" smtClean="0"/>
              <a:t>Situation de la formation des enseignants et présence de la recherche dans la formation </a:t>
            </a:r>
          </a:p>
          <a:p>
            <a:r>
              <a:rPr lang="fr-FR" sz="14400" b="1" dirty="0" smtClean="0"/>
              <a:t>Formation des enseignants à l’université renforce la place de la recherche </a:t>
            </a:r>
          </a:p>
          <a:p>
            <a:r>
              <a:rPr lang="fr-FR" sz="14400" b="1" dirty="0" smtClean="0"/>
              <a:t>Absence  de formation solide des formateurs à la recherche et hétérogénéité des pratiques</a:t>
            </a:r>
          </a:p>
          <a:p>
            <a:r>
              <a:rPr lang="fr-FR" sz="14400" b="1" dirty="0" smtClean="0"/>
              <a:t>Mémoire –portfolio?</a:t>
            </a:r>
          </a:p>
          <a:p>
            <a:endParaRPr lang="fr-FR" dirty="0" smtClean="0"/>
          </a:p>
          <a:p>
            <a:pPr>
              <a:buNone/>
            </a:pPr>
            <a:r>
              <a:rPr lang="fr-FR" dirty="0" smtClean="0"/>
              <a:t> </a:t>
            </a:r>
          </a:p>
          <a:p>
            <a:endParaRPr lang="fr-FR"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fr-FR" b="1" dirty="0" smtClean="0"/>
              <a:t>Place de la recherche dans la formation des enseignants</a:t>
            </a:r>
            <a:endParaRPr lang="fr-FR" dirty="0"/>
          </a:p>
        </p:txBody>
      </p:sp>
      <p:sp>
        <p:nvSpPr>
          <p:cNvPr id="3" name="Espace réservé du contenu 2"/>
          <p:cNvSpPr>
            <a:spLocks noGrp="1"/>
          </p:cNvSpPr>
          <p:nvPr>
            <p:ph idx="1"/>
          </p:nvPr>
        </p:nvSpPr>
        <p:spPr/>
        <p:txBody>
          <a:bodyPr>
            <a:normAutofit fontScale="92500" lnSpcReduction="20000"/>
          </a:bodyPr>
          <a:lstStyle/>
          <a:p>
            <a:pPr>
              <a:buNone/>
            </a:pPr>
            <a:r>
              <a:rPr lang="fr-FR" sz="4000" b="1" dirty="0" smtClean="0"/>
              <a:t>« Le statut de la recherche est évidemment très dépendant du statut des formateurs. Si rien ne valorise la recherche dans la procédure de nomination et l’évolution de la carrière des enseignants …, cette activité restera marginale, dépendante des initiatives de chaque formateur ». (</a:t>
            </a:r>
            <a:r>
              <a:rPr lang="fr-FR" sz="4000" b="1" dirty="0" err="1" smtClean="0"/>
              <a:t>Perrenoud</a:t>
            </a:r>
            <a:r>
              <a:rPr lang="fr-FR" sz="4000" b="1" dirty="0" smtClean="0"/>
              <a:t> 2000,p27</a:t>
            </a:r>
            <a:r>
              <a:rPr lang="fr-FR" dirty="0" smtClean="0"/>
              <a:t>)</a:t>
            </a:r>
            <a:endParaRPr lang="fr-FR"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t>Savoirs professionnels</a:t>
            </a:r>
            <a:endParaRPr lang="fr-FR" b="1" dirty="0"/>
          </a:p>
        </p:txBody>
      </p:sp>
      <p:sp>
        <p:nvSpPr>
          <p:cNvPr id="3" name="Espace réservé du contenu 2"/>
          <p:cNvSpPr>
            <a:spLocks noGrp="1"/>
          </p:cNvSpPr>
          <p:nvPr>
            <p:ph idx="1"/>
          </p:nvPr>
        </p:nvSpPr>
        <p:spPr/>
        <p:txBody>
          <a:bodyPr>
            <a:normAutofit lnSpcReduction="10000"/>
          </a:bodyPr>
          <a:lstStyle/>
          <a:p>
            <a:r>
              <a:rPr lang="fr-FR" sz="4400" b="1" i="1" dirty="0" smtClean="0"/>
              <a:t>les savoirs dans la discipline proprement dite</a:t>
            </a:r>
          </a:p>
          <a:p>
            <a:pPr lvl="1"/>
            <a:r>
              <a:rPr lang="fr-FR" sz="4000" b="1" i="1" dirty="0" smtClean="0"/>
              <a:t> </a:t>
            </a:r>
            <a:r>
              <a:rPr lang="fr-FR" sz="4000" b="1" dirty="0" smtClean="0"/>
              <a:t>le savoir disciplinaire lui-même</a:t>
            </a:r>
          </a:p>
          <a:p>
            <a:pPr lvl="1"/>
            <a:r>
              <a:rPr lang="fr-FR" sz="4000" b="1" dirty="0" smtClean="0"/>
              <a:t> passer d’un rapport d’élève à un rapport de professeur</a:t>
            </a:r>
          </a:p>
          <a:p>
            <a:pPr lvl="1"/>
            <a:r>
              <a:rPr lang="fr-FR" sz="4000" b="1" dirty="0" smtClean="0"/>
              <a:t>garder un rapport vivant à ces savoirs </a:t>
            </a:r>
          </a:p>
          <a:p>
            <a:pPr lvl="1"/>
            <a:endParaRPr lang="fr-FR" sz="4000" dirty="0" smtClean="0"/>
          </a:p>
          <a:p>
            <a:pPr lvl="1"/>
            <a:endParaRPr lang="fr-FR" sz="4000" i="1" dirty="0" smtClean="0"/>
          </a:p>
          <a:p>
            <a:endParaRPr lang="fr-FR" sz="44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t>Savoirs professionnels</a:t>
            </a:r>
            <a:endParaRPr lang="fr-FR" dirty="0"/>
          </a:p>
        </p:txBody>
      </p:sp>
      <p:sp>
        <p:nvSpPr>
          <p:cNvPr id="3" name="Espace réservé du contenu 2"/>
          <p:cNvSpPr>
            <a:spLocks noGrp="1"/>
          </p:cNvSpPr>
          <p:nvPr>
            <p:ph idx="1"/>
          </p:nvPr>
        </p:nvSpPr>
        <p:spPr/>
        <p:txBody>
          <a:bodyPr>
            <a:normAutofit/>
          </a:bodyPr>
          <a:lstStyle/>
          <a:p>
            <a:pPr lvl="1"/>
            <a:r>
              <a:rPr lang="fr-FR" sz="4000" b="1" dirty="0" smtClean="0"/>
              <a:t>lien entre sa discipline et d’autres disciplines</a:t>
            </a:r>
          </a:p>
          <a:p>
            <a:r>
              <a:rPr lang="fr-FR" sz="4000" b="1" i="1" dirty="0" smtClean="0"/>
              <a:t>les savoirs pédagogiques </a:t>
            </a:r>
            <a:endParaRPr lang="fr-FR" sz="4000" b="1" dirty="0" smtClean="0"/>
          </a:p>
          <a:p>
            <a:r>
              <a:rPr lang="fr-FR" sz="4000" b="1" i="1" dirty="0" smtClean="0"/>
              <a:t>les savoirs didactiques</a:t>
            </a:r>
          </a:p>
          <a:p>
            <a:r>
              <a:rPr lang="fr-FR" sz="4000" b="1" i="1" dirty="0" smtClean="0"/>
              <a:t>les savoirs institutionnels  </a:t>
            </a:r>
            <a:endParaRPr lang="fr-FR" sz="4000" b="1" dirty="0" smtClean="0"/>
          </a:p>
          <a:p>
            <a:pPr>
              <a:buNone/>
            </a:pPr>
            <a:r>
              <a:rPr lang="fr-FR" sz="4000" b="1" dirty="0" smtClean="0"/>
              <a:t>  </a:t>
            </a:r>
            <a:endParaRPr lang="fr-FR" sz="4000" b="1"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42852"/>
            <a:ext cx="8229600" cy="785818"/>
          </a:xfrm>
        </p:spPr>
        <p:txBody>
          <a:bodyPr/>
          <a:lstStyle/>
          <a:p>
            <a:r>
              <a:rPr lang="fr-FR" b="1" dirty="0" smtClean="0"/>
              <a:t>conclusions</a:t>
            </a:r>
            <a:endParaRPr lang="fr-FR" b="1" dirty="0"/>
          </a:p>
        </p:txBody>
      </p:sp>
      <p:sp>
        <p:nvSpPr>
          <p:cNvPr id="3" name="Espace réservé du contenu 2"/>
          <p:cNvSpPr>
            <a:spLocks noGrp="1"/>
          </p:cNvSpPr>
          <p:nvPr>
            <p:ph idx="1"/>
          </p:nvPr>
        </p:nvSpPr>
        <p:spPr>
          <a:xfrm>
            <a:off x="457200" y="785794"/>
            <a:ext cx="8229600" cy="5929354"/>
          </a:xfrm>
        </p:spPr>
        <p:txBody>
          <a:bodyPr>
            <a:noAutofit/>
          </a:bodyPr>
          <a:lstStyle/>
          <a:p>
            <a:r>
              <a:rPr lang="fr-FR" sz="4000" b="1" dirty="0" smtClean="0"/>
              <a:t>Centration de la recherche dans le mémoire professionnel</a:t>
            </a:r>
          </a:p>
          <a:p>
            <a:r>
              <a:rPr lang="fr-FR" sz="4000" b="1" dirty="0" smtClean="0"/>
              <a:t>Encourager les futurs enseignants à développer une attitude de chercheures dans la formation</a:t>
            </a:r>
          </a:p>
          <a:p>
            <a:r>
              <a:rPr lang="fr-FR" sz="4000" b="1" dirty="0" smtClean="0"/>
              <a:t>Efficacité des enseignants  liée à leurs conceptions de l’enseignement</a:t>
            </a:r>
          </a:p>
          <a:p>
            <a:r>
              <a:rPr lang="fr-FR" sz="4000" b="1" dirty="0" smtClean="0"/>
              <a:t>Opérationnalisation de la recherche dans la formation?</a:t>
            </a:r>
            <a:endParaRPr lang="fr-FR" sz="4000" b="1"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42852"/>
            <a:ext cx="8229600" cy="928694"/>
          </a:xfrm>
        </p:spPr>
        <p:txBody>
          <a:bodyPr>
            <a:normAutofit/>
          </a:bodyPr>
          <a:lstStyle/>
          <a:p>
            <a:r>
              <a:rPr lang="fr-FR" b="1" dirty="0" smtClean="0"/>
              <a:t>conclusions</a:t>
            </a:r>
            <a:endParaRPr lang="fr-FR" b="1" dirty="0"/>
          </a:p>
        </p:txBody>
      </p:sp>
      <p:sp>
        <p:nvSpPr>
          <p:cNvPr id="3" name="Espace réservé du contenu 2"/>
          <p:cNvSpPr>
            <a:spLocks noGrp="1"/>
          </p:cNvSpPr>
          <p:nvPr>
            <p:ph idx="1"/>
          </p:nvPr>
        </p:nvSpPr>
        <p:spPr>
          <a:xfrm>
            <a:off x="457200" y="1214422"/>
            <a:ext cx="8229600" cy="5429288"/>
          </a:xfrm>
        </p:spPr>
        <p:txBody>
          <a:bodyPr>
            <a:noAutofit/>
          </a:bodyPr>
          <a:lstStyle/>
          <a:p>
            <a:r>
              <a:rPr lang="fr-FR" sz="4000" b="1" dirty="0" smtClean="0"/>
              <a:t>Recherche en sciences de l’éducation non cumulative</a:t>
            </a:r>
          </a:p>
          <a:p>
            <a:r>
              <a:rPr lang="fr-FR" sz="4000" b="1" dirty="0" smtClean="0"/>
              <a:t> Recherche dans les institutions de formation d’enseignants fragmentée, individuelle</a:t>
            </a:r>
          </a:p>
          <a:p>
            <a:r>
              <a:rPr lang="fr-FR" sz="4000" b="1" dirty="0" smtClean="0"/>
              <a:t>Nécessité de centrer la recherche sur des programmes ambitieux regroupant des équipes</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t>conclusions</a:t>
            </a:r>
            <a:endParaRPr lang="fr-FR" b="1" dirty="0"/>
          </a:p>
        </p:txBody>
      </p:sp>
      <p:sp>
        <p:nvSpPr>
          <p:cNvPr id="3" name="Espace réservé du contenu 2"/>
          <p:cNvSpPr>
            <a:spLocks noGrp="1"/>
          </p:cNvSpPr>
          <p:nvPr>
            <p:ph idx="1"/>
          </p:nvPr>
        </p:nvSpPr>
        <p:spPr/>
        <p:txBody>
          <a:bodyPr>
            <a:normAutofit/>
          </a:bodyPr>
          <a:lstStyle/>
          <a:p>
            <a:r>
              <a:rPr lang="fr-FR" sz="4000" b="1" dirty="0" smtClean="0"/>
              <a:t>Problématiques abordés liées à la pratique enseignante dans le terrain</a:t>
            </a:r>
          </a:p>
          <a:p>
            <a:endParaRPr lang="fr-FR" sz="4000" b="1" dirty="0" smtClean="0"/>
          </a:p>
          <a:p>
            <a:r>
              <a:rPr lang="fr-FR" sz="4000" b="1" dirty="0" smtClean="0"/>
              <a:t>Activités de formation les plus formatrices sont celles qui relient la recherche avec la pratique</a:t>
            </a:r>
            <a:endParaRPr lang="fr-FR" sz="4000" b="1"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a:xfrm>
            <a:off x="457200" y="274638"/>
            <a:ext cx="8229600" cy="6226196"/>
          </a:xfrm>
        </p:spPr>
        <p:txBody>
          <a:bodyPr/>
          <a:lstStyle/>
          <a:p>
            <a:r>
              <a:rPr lang="fr-FR" b="1" dirty="0"/>
              <a:t> </a:t>
            </a:r>
            <a:r>
              <a:rPr lang="fr-FR" b="1" dirty="0" smtClean="0"/>
              <a:t>Le </a:t>
            </a:r>
            <a:r>
              <a:rPr lang="fr-FR" b="1" dirty="0"/>
              <a:t>mémoire professionnel </a:t>
            </a:r>
            <a:r>
              <a:rPr lang="fr-FR" b="1" dirty="0" smtClean="0"/>
              <a:t> comme </a:t>
            </a:r>
            <a:r>
              <a:rPr lang="fr-FR" b="1" dirty="0"/>
              <a:t>activité d’intégration et de développement de savoirs professionnels.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p:txBody>
          <a:bodyPr/>
          <a:lstStyle/>
          <a:p>
            <a:r>
              <a:rPr lang="fr-FR" b="1" dirty="0" smtClean="0"/>
              <a:t>Plan</a:t>
            </a:r>
            <a:endParaRPr lang="fr-FR" b="1" dirty="0"/>
          </a:p>
        </p:txBody>
      </p:sp>
      <p:sp>
        <p:nvSpPr>
          <p:cNvPr id="4" name="Espace réservé du contenu 3"/>
          <p:cNvSpPr>
            <a:spLocks noGrp="1"/>
          </p:cNvSpPr>
          <p:nvPr>
            <p:ph idx="1"/>
          </p:nvPr>
        </p:nvSpPr>
        <p:spPr/>
        <p:txBody>
          <a:bodyPr>
            <a:normAutofit fontScale="85000" lnSpcReduction="20000"/>
          </a:bodyPr>
          <a:lstStyle/>
          <a:p>
            <a:pPr>
              <a:buNone/>
            </a:pPr>
            <a:r>
              <a:rPr lang="fr-FR" sz="4000" b="1" dirty="0" smtClean="0"/>
              <a:t>Quelques constats</a:t>
            </a:r>
          </a:p>
          <a:p>
            <a:pPr>
              <a:buNone/>
            </a:pPr>
            <a:endParaRPr lang="fr-FR" sz="4000" b="1" dirty="0" smtClean="0"/>
          </a:p>
          <a:p>
            <a:pPr>
              <a:buNone/>
            </a:pPr>
            <a:r>
              <a:rPr lang="fr-FR" sz="4000" b="1" dirty="0" smtClean="0"/>
              <a:t>Pertinence de la recherche dans la formation des enseignants</a:t>
            </a:r>
          </a:p>
          <a:p>
            <a:pPr>
              <a:buNone/>
            </a:pPr>
            <a:endParaRPr lang="fr-FR" sz="4000" b="1" dirty="0" smtClean="0"/>
          </a:p>
          <a:p>
            <a:pPr>
              <a:buNone/>
            </a:pPr>
            <a:r>
              <a:rPr lang="fr-FR" sz="4000" b="1" dirty="0" smtClean="0"/>
              <a:t>Place de la recherche dans la formation des enseignants</a:t>
            </a:r>
          </a:p>
          <a:p>
            <a:pPr>
              <a:buNone/>
            </a:pPr>
            <a:endParaRPr lang="fr-FR" sz="4000" b="1" dirty="0" smtClean="0"/>
          </a:p>
          <a:p>
            <a:pPr>
              <a:buNone/>
            </a:pPr>
            <a:r>
              <a:rPr lang="fr-FR" sz="4000" b="1" dirty="0" smtClean="0"/>
              <a:t>conclusion</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a:xfrm>
            <a:off x="457200" y="274638"/>
            <a:ext cx="8229600" cy="5511816"/>
          </a:xfrm>
        </p:spPr>
        <p:txBody>
          <a:bodyPr/>
          <a:lstStyle/>
          <a:p>
            <a:r>
              <a:rPr lang="fr-FR" b="1" dirty="0" smtClean="0"/>
              <a:t>Quelques constats</a:t>
            </a:r>
            <a:endParaRPr lang="fr-F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p:txBody>
          <a:bodyPr>
            <a:normAutofit fontScale="90000"/>
          </a:bodyPr>
          <a:lstStyle/>
          <a:p>
            <a:r>
              <a:rPr lang="fr-FR" b="1" dirty="0" smtClean="0"/>
              <a:t>Activité de formation</a:t>
            </a:r>
            <a:r>
              <a:rPr lang="fr-FR" dirty="0" smtClean="0"/>
              <a:t/>
            </a:r>
            <a:br>
              <a:rPr lang="fr-FR" dirty="0" smtClean="0"/>
            </a:br>
            <a:endParaRPr lang="fr-FR" dirty="0"/>
          </a:p>
        </p:txBody>
      </p:sp>
      <p:sp>
        <p:nvSpPr>
          <p:cNvPr id="4" name="Espace réservé du contenu 3"/>
          <p:cNvSpPr>
            <a:spLocks noGrp="1"/>
          </p:cNvSpPr>
          <p:nvPr>
            <p:ph idx="1"/>
          </p:nvPr>
        </p:nvSpPr>
        <p:spPr/>
        <p:txBody>
          <a:bodyPr/>
          <a:lstStyle/>
          <a:p>
            <a:pPr marL="342900" lvl="1" indent="-342900">
              <a:buNone/>
            </a:pPr>
            <a:endParaRPr lang="fr-FR" sz="4400" b="1" dirty="0" smtClean="0"/>
          </a:p>
          <a:p>
            <a:pPr marL="342900" lvl="1" indent="-342900">
              <a:buNone/>
            </a:pPr>
            <a:endParaRPr lang="fr-FR" sz="4400" b="1" dirty="0" smtClean="0"/>
          </a:p>
          <a:p>
            <a:pPr marL="342900" lvl="1" indent="-342900">
              <a:buNone/>
            </a:pPr>
            <a:r>
              <a:rPr lang="fr-FR" sz="4400" b="1" dirty="0" smtClean="0"/>
              <a:t>Initiation à la recherche</a:t>
            </a:r>
          </a:p>
          <a:p>
            <a:endParaRPr lang="fr-F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fr-FR" b="1" dirty="0" smtClean="0"/>
              <a:t>Thèmes abordés dans les mémoires</a:t>
            </a:r>
            <a:endParaRPr lang="fr-FR" b="1" dirty="0"/>
          </a:p>
        </p:txBody>
      </p:sp>
      <p:sp>
        <p:nvSpPr>
          <p:cNvPr id="3" name="Espace réservé du contenu 2"/>
          <p:cNvSpPr>
            <a:spLocks noGrp="1"/>
          </p:cNvSpPr>
          <p:nvPr>
            <p:ph idx="1"/>
          </p:nvPr>
        </p:nvSpPr>
        <p:spPr/>
        <p:txBody>
          <a:bodyPr>
            <a:normAutofit/>
          </a:bodyPr>
          <a:lstStyle/>
          <a:p>
            <a:endParaRPr lang="fr-FR" sz="4000" b="1" dirty="0" smtClean="0"/>
          </a:p>
          <a:p>
            <a:r>
              <a:rPr lang="fr-FR" sz="4000" b="1" dirty="0" smtClean="0"/>
              <a:t>Didactique des mathématiques</a:t>
            </a:r>
          </a:p>
          <a:p>
            <a:r>
              <a:rPr lang="fr-FR" sz="4000" b="1" dirty="0" smtClean="0"/>
              <a:t>Psychopédagogie</a:t>
            </a:r>
          </a:p>
          <a:p>
            <a:r>
              <a:rPr lang="fr-FR" sz="4000" b="1" dirty="0" smtClean="0"/>
              <a:t>Mathématiques</a:t>
            </a:r>
            <a:endParaRPr lang="fr-FR" sz="4000" b="1"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fr-FR" b="1" dirty="0" smtClean="0"/>
              <a:t>Cours de méthodologie de recherche</a:t>
            </a:r>
            <a:endParaRPr lang="fr-FR" b="1" dirty="0"/>
          </a:p>
        </p:txBody>
      </p:sp>
      <p:sp>
        <p:nvSpPr>
          <p:cNvPr id="3" name="Espace réservé du contenu 2"/>
          <p:cNvSpPr>
            <a:spLocks noGrp="1"/>
          </p:cNvSpPr>
          <p:nvPr>
            <p:ph idx="1"/>
          </p:nvPr>
        </p:nvSpPr>
        <p:spPr/>
        <p:txBody>
          <a:bodyPr>
            <a:normAutofit/>
          </a:bodyPr>
          <a:lstStyle/>
          <a:p>
            <a:r>
              <a:rPr lang="fr-FR" sz="4000" b="1" dirty="0" smtClean="0"/>
              <a:t>Problématique de recherche</a:t>
            </a:r>
          </a:p>
          <a:p>
            <a:r>
              <a:rPr lang="fr-FR" sz="4000" b="1" dirty="0" smtClean="0"/>
              <a:t>Moyens de cueillette de données</a:t>
            </a:r>
          </a:p>
          <a:p>
            <a:r>
              <a:rPr lang="fr-FR" sz="4000" b="1" dirty="0" smtClean="0"/>
              <a:t>Analyse des données et interprétation des résultats</a:t>
            </a:r>
          </a:p>
          <a:p>
            <a:r>
              <a:rPr lang="fr-FR" sz="4000" b="1" dirty="0" smtClean="0"/>
              <a:t>Rédaction d’un rapport de recherche</a:t>
            </a:r>
            <a:endParaRPr lang="fr-FR" sz="4000" b="1"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t>Encadrement et Evaluation</a:t>
            </a:r>
            <a:endParaRPr lang="fr-FR" b="1" dirty="0"/>
          </a:p>
        </p:txBody>
      </p:sp>
      <p:sp>
        <p:nvSpPr>
          <p:cNvPr id="3" name="Espace réservé du contenu 2"/>
          <p:cNvSpPr>
            <a:spLocks noGrp="1"/>
          </p:cNvSpPr>
          <p:nvPr>
            <p:ph idx="1"/>
          </p:nvPr>
        </p:nvSpPr>
        <p:spPr/>
        <p:txBody>
          <a:bodyPr>
            <a:normAutofit/>
          </a:bodyPr>
          <a:lstStyle/>
          <a:p>
            <a:endParaRPr lang="fr-FR" sz="4000" b="1" dirty="0" smtClean="0"/>
          </a:p>
          <a:p>
            <a:r>
              <a:rPr lang="fr-FR" sz="4000" b="1" dirty="0" smtClean="0"/>
              <a:t>Rencontres périodiques</a:t>
            </a:r>
          </a:p>
          <a:p>
            <a:r>
              <a:rPr lang="fr-FR" sz="4000" b="1" dirty="0" smtClean="0"/>
              <a:t>Jury d’au moins deux formateurs</a:t>
            </a:r>
          </a:p>
          <a:p>
            <a:r>
              <a:rPr lang="fr-FR" sz="4000" b="1" dirty="0" smtClean="0"/>
              <a:t>Présentation du travail</a:t>
            </a:r>
            <a:endParaRPr lang="fr-FR" sz="4000" b="1"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42852"/>
            <a:ext cx="8229600" cy="1571636"/>
          </a:xfrm>
        </p:spPr>
        <p:txBody>
          <a:bodyPr>
            <a:noAutofit/>
          </a:bodyPr>
          <a:lstStyle/>
          <a:p>
            <a:r>
              <a:rPr lang="fr-FR" b="1" dirty="0" smtClean="0"/>
              <a:t>Pertinence de la recherche dans la formation des enseignants?</a:t>
            </a:r>
            <a:endParaRPr lang="fr-FR" b="1" dirty="0"/>
          </a:p>
        </p:txBody>
      </p:sp>
      <p:sp>
        <p:nvSpPr>
          <p:cNvPr id="3" name="Espace réservé du contenu 2"/>
          <p:cNvSpPr>
            <a:spLocks noGrp="1"/>
          </p:cNvSpPr>
          <p:nvPr>
            <p:ph idx="1"/>
          </p:nvPr>
        </p:nvSpPr>
        <p:spPr>
          <a:xfrm>
            <a:off x="457200" y="1600200"/>
            <a:ext cx="8229600" cy="5114948"/>
          </a:xfrm>
        </p:spPr>
        <p:txBody>
          <a:bodyPr>
            <a:noAutofit/>
          </a:bodyPr>
          <a:lstStyle/>
          <a:p>
            <a:r>
              <a:rPr lang="fr-FR" sz="3600" b="1" dirty="0" smtClean="0"/>
              <a:t>Controverses sur la formation:</a:t>
            </a:r>
          </a:p>
          <a:p>
            <a:pPr lvl="1"/>
            <a:r>
              <a:rPr lang="fr-FR" sz="3600" b="1" dirty="0" smtClean="0"/>
              <a:t>Durée de la formation</a:t>
            </a:r>
          </a:p>
          <a:p>
            <a:pPr lvl="1"/>
            <a:r>
              <a:rPr lang="fr-FR" sz="3600" b="1" dirty="0" smtClean="0"/>
              <a:t>Institutions</a:t>
            </a:r>
          </a:p>
          <a:p>
            <a:pPr lvl="1"/>
            <a:r>
              <a:rPr lang="fr-FR" sz="3600" b="1" dirty="0" smtClean="0"/>
              <a:t>Articulation théorie- pratique</a:t>
            </a:r>
          </a:p>
          <a:p>
            <a:pPr lvl="1"/>
            <a:r>
              <a:rPr lang="fr-FR" sz="3600" b="1" dirty="0" smtClean="0"/>
              <a:t>Identité professionnelle et profil des formateurs</a:t>
            </a:r>
          </a:p>
          <a:p>
            <a:pPr lvl="1"/>
            <a:r>
              <a:rPr lang="fr-FR" sz="3600" b="1" dirty="0" smtClean="0"/>
              <a:t>Place de la recherche dans la formation….</a:t>
            </a:r>
            <a:endParaRPr lang="fr-FR" sz="3600" b="1" dirty="0"/>
          </a:p>
        </p:txBody>
      </p:sp>
    </p:spTree>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900</TotalTime>
  <Words>782</Words>
  <Application>Microsoft Office PowerPoint</Application>
  <PresentationFormat>Affichage à l'écran (4:3)</PresentationFormat>
  <Paragraphs>124</Paragraphs>
  <Slides>18</Slides>
  <Notes>9</Notes>
  <HiddenSlides>0</HiddenSlides>
  <MMClips>0</MMClips>
  <ScaleCrop>false</ScaleCrop>
  <HeadingPairs>
    <vt:vector size="4" baseType="variant">
      <vt:variant>
        <vt:lpstr>Thème</vt:lpstr>
      </vt:variant>
      <vt:variant>
        <vt:i4>1</vt:i4>
      </vt:variant>
      <vt:variant>
        <vt:lpstr>Titres des diapositives</vt:lpstr>
      </vt:variant>
      <vt:variant>
        <vt:i4>18</vt:i4>
      </vt:variant>
    </vt:vector>
  </HeadingPairs>
  <TitlesOfParts>
    <vt:vector size="19" baseType="lpstr">
      <vt:lpstr>Thème Office</vt:lpstr>
      <vt:lpstr>Ecole d’été de didactique des mathématiques  Rabat CRMEF 11-13 Juin 2014</vt:lpstr>
      <vt:lpstr> Le mémoire professionnel  comme activité d’intégration et de développement de savoirs professionnels.</vt:lpstr>
      <vt:lpstr>Plan</vt:lpstr>
      <vt:lpstr>Quelques constats</vt:lpstr>
      <vt:lpstr>Activité de formation </vt:lpstr>
      <vt:lpstr>Thèmes abordés dans les mémoires</vt:lpstr>
      <vt:lpstr>Cours de méthodologie de recherche</vt:lpstr>
      <vt:lpstr>Encadrement et Evaluation</vt:lpstr>
      <vt:lpstr>Pertinence de la recherche dans la formation des enseignants?</vt:lpstr>
      <vt:lpstr>Pertinence de la recherche dans la formation des enseignants?</vt:lpstr>
      <vt:lpstr>Pertinence de la recherche dans la formation des enseignants?</vt:lpstr>
      <vt:lpstr>Place de la recherche dans la formation des enseignants</vt:lpstr>
      <vt:lpstr>Place de la recherche dans la formation des enseignants</vt:lpstr>
      <vt:lpstr>Savoirs professionnels</vt:lpstr>
      <vt:lpstr>Savoirs professionnels</vt:lpstr>
      <vt:lpstr>conclusions</vt:lpstr>
      <vt:lpstr>conclusions</vt:lpstr>
      <vt:lpstr>conclusions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Ecole d’été de didactique des mathématiques  Rabat CRMEF 11-13 Juin 2014</dc:title>
  <dc:creator>mymohamed</dc:creator>
  <cp:lastModifiedBy>mymohamed</cp:lastModifiedBy>
  <cp:revision>92</cp:revision>
  <dcterms:created xsi:type="dcterms:W3CDTF">2014-06-07T16:39:55Z</dcterms:created>
  <dcterms:modified xsi:type="dcterms:W3CDTF">2014-06-13T06:43:36Z</dcterms:modified>
</cp:coreProperties>
</file>